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77" r:id="rId3"/>
    <p:sldId id="278" r:id="rId4"/>
    <p:sldId id="279" r:id="rId5"/>
    <p:sldId id="280" r:id="rId6"/>
    <p:sldId id="281" r:id="rId7"/>
    <p:sldId id="282" r:id="rId8"/>
    <p:sldId id="283" r:id="rId9"/>
    <p:sldId id="284" r:id="rId10"/>
    <p:sldId id="287" r:id="rId11"/>
    <p:sldId id="285" r:id="rId12"/>
    <p:sldId id="286" r:id="rId13"/>
    <p:sldId id="288" r:id="rId14"/>
    <p:sldId id="292" r:id="rId15"/>
    <p:sldId id="289" r:id="rId16"/>
    <p:sldId id="293" r:id="rId17"/>
    <p:sldId id="294" r:id="rId18"/>
    <p:sldId id="295" r:id="rId19"/>
    <p:sldId id="296" r:id="rId20"/>
    <p:sldId id="297" r:id="rId21"/>
    <p:sldId id="290" r:id="rId22"/>
    <p:sldId id="291" r:id="rId23"/>
    <p:sldId id="299" r:id="rId24"/>
    <p:sldId id="302" r:id="rId25"/>
    <p:sldId id="300" r:id="rId26"/>
    <p:sldId id="303" r:id="rId27"/>
    <p:sldId id="304" r:id="rId28"/>
    <p:sldId id="30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752" autoAdjust="0"/>
    <p:restoredTop sz="94660"/>
  </p:normalViewPr>
  <p:slideViewPr>
    <p:cSldViewPr snapToGrid="0">
      <p:cViewPr>
        <p:scale>
          <a:sx n="60" d="100"/>
          <a:sy n="60" d="100"/>
        </p:scale>
        <p:origin x="-816" y="-4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B81F06-11B2-4FB8-83DB-19D499C3415B}" type="datetimeFigureOut">
              <a:rPr lang="en-US" smtClean="0"/>
              <a:pPr/>
              <a:t>3/22/2018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4B6A29-4809-4214-980D-D6D2C06C2A9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pPr/>
              <a:t>3/22/2018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pPr/>
              <a:t>3/22/2018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pPr/>
              <a:t>3/22/2018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pPr/>
              <a:t>3/22/2018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pPr/>
              <a:t>3/22/2018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pPr/>
              <a:t>3/22/2018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pPr/>
              <a:t>3/22/2018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pPr/>
              <a:t>3/22/2018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pPr/>
              <a:t>3/22/2018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pPr/>
              <a:t>3/22/2018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pPr/>
              <a:t>3/22/2018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pPr/>
              <a:t>3/22/2018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3540"/>
            <a:ext cx="12192000" cy="2668044"/>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89972" y="2772275"/>
            <a:ext cx="10095978" cy="1373070"/>
          </a:xfrm>
        </p:spPr>
        <p:txBody>
          <a:bodyPr/>
          <a:lstStyle/>
          <a:p>
            <a:pPr algn="ctr">
              <a:lnSpc>
                <a:spcPct val="150000"/>
              </a:lnSpc>
            </a:pPr>
            <a:r>
              <a:rPr lang="en-US" sz="3400" dirty="0" err="1" smtClean="0">
                <a:latin typeface="Arial Black" pitchFamily="34" charset="0"/>
                <a:cs typeface="Aharoni" pitchFamily="2" charset="-79"/>
              </a:rPr>
              <a:t>Metodski</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pristupi</a:t>
            </a:r>
            <a:r>
              <a:rPr lang="en-US" sz="3400" dirty="0" smtClean="0">
                <a:latin typeface="Arial Black" pitchFamily="34" charset="0"/>
                <a:cs typeface="Aharoni" pitchFamily="2" charset="-79"/>
              </a:rPr>
              <a:t> u</a:t>
            </a:r>
            <a:r>
              <a:rPr lang="sr-Latn-RS" sz="3400" dirty="0" smtClean="0">
                <a:latin typeface="Arial Black" pitchFamily="34" charset="0"/>
                <a:cs typeface="Aharoni" pitchFamily="2" charset="-79"/>
              </a:rPr>
              <a:t> </a:t>
            </a:r>
            <a:r>
              <a:rPr lang="en-US" sz="3400" dirty="0" err="1" smtClean="0">
                <a:latin typeface="Arial Black" pitchFamily="34" charset="0"/>
                <a:cs typeface="Aharoni" pitchFamily="2" charset="-79"/>
              </a:rPr>
              <a:t>razvoju</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samoregulacije</a:t>
            </a:r>
            <a:r>
              <a:rPr lang="en-US" sz="3400" dirty="0" smtClean="0">
                <a:latin typeface="Arial Black" pitchFamily="34" charset="0"/>
                <a:cs typeface="Aharoni" pitchFamily="2" charset="-79"/>
              </a:rPr>
              <a:t> </a:t>
            </a:r>
            <a:r>
              <a:rPr lang="sr-Latn-RS" sz="3400" dirty="0" smtClean="0">
                <a:latin typeface="Arial Black" pitchFamily="34" charset="0"/>
                <a:cs typeface="Aharoni" pitchFamily="2" charset="-79"/>
              </a:rPr>
              <a:t/>
            </a:r>
            <a:br>
              <a:rPr lang="sr-Latn-RS" sz="3400" dirty="0" smtClean="0">
                <a:latin typeface="Arial Black" pitchFamily="34" charset="0"/>
                <a:cs typeface="Aharoni" pitchFamily="2" charset="-79"/>
              </a:rPr>
            </a:br>
            <a:r>
              <a:rPr lang="en-US" sz="3400" dirty="0" err="1" smtClean="0">
                <a:latin typeface="Arial Black" pitchFamily="34" charset="0"/>
                <a:cs typeface="Aharoni" pitchFamily="2" charset="-79"/>
              </a:rPr>
              <a:t>kod</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osoba</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sa</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intelektualnom</a:t>
            </a:r>
            <a:r>
              <a:rPr lang="en-US" sz="3400" dirty="0" smtClean="0">
                <a:latin typeface="Arial Black" pitchFamily="34" charset="0"/>
                <a:cs typeface="Aharoni" pitchFamily="2" charset="-79"/>
              </a:rPr>
              <a:t> </a:t>
            </a:r>
            <a:r>
              <a:rPr lang="en-US" sz="3400" dirty="0" err="1" smtClean="0">
                <a:latin typeface="Arial Black" pitchFamily="34" charset="0"/>
                <a:cs typeface="Aharoni" pitchFamily="2" charset="-79"/>
              </a:rPr>
              <a:t>ometeno</a:t>
            </a:r>
            <a:r>
              <a:rPr lang="sr-Latn-RS" sz="3400" dirty="0" smtClean="0">
                <a:latin typeface="Arial Black" pitchFamily="34" charset="0"/>
                <a:cs typeface="Aharoni" pitchFamily="2" charset="-79"/>
              </a:rPr>
              <a:t>šću</a:t>
            </a:r>
            <a:endParaRPr lang="en-US" sz="3400" dirty="0">
              <a:latin typeface="Arial Black" pitchFamily="34" charset="0"/>
              <a:cs typeface="Aharoni" pitchFamily="2" charset="-79"/>
            </a:endParaRPr>
          </a:p>
        </p:txBody>
      </p:sp>
    </p:spTree>
    <p:extLst>
      <p:ext uri="{BB962C8B-B14F-4D97-AF65-F5344CB8AC3E}">
        <p14:creationId xmlns="" xmlns:p14="http://schemas.microsoft.com/office/powerpoint/2010/main" val="4144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Tehnike</a:t>
            </a:r>
            <a:r>
              <a:rPr lang="en-US" dirty="0" smtClean="0"/>
              <a:t> </a:t>
            </a:r>
            <a:r>
              <a:rPr lang="en-US" dirty="0" err="1" smtClean="0"/>
              <a:t>praćenja</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Osoba sa IO uz pomoć osobe koja pruža podršku identifikuje ciljna ponašanja, beleži ih i procenjuje sopstveni učinak. </a:t>
            </a:r>
            <a:endParaRPr lang="sr-Latn-RS" dirty="0" smtClean="0"/>
          </a:p>
          <a:p>
            <a:endParaRPr lang="sr-Latn-RS" dirty="0" smtClean="0"/>
          </a:p>
          <a:p>
            <a:r>
              <a:rPr lang="sr-Latn-RS" dirty="0" smtClean="0"/>
              <a:t>Osoba </a:t>
            </a:r>
            <a:r>
              <a:rPr lang="sr-Latn-RS" dirty="0" smtClean="0"/>
              <a:t>sa IO može da usvaja veštine primene tehnika samopraćenja ocenjivanjem sopstvenog učinka pomoću video zapisa. </a:t>
            </a:r>
            <a:r>
              <a:rPr lang="sr-Latn-RS" dirty="0" smtClean="0"/>
              <a:t>Analiza sopstvenog ponašanja pomoću video zapisa omogućava viši nivo objektivnosti.</a:t>
            </a:r>
          </a:p>
          <a:p>
            <a:pPr>
              <a:buNone/>
            </a:pPr>
            <a:endParaRPr lang="sr-Latn-RS" dirty="0" smtClean="0"/>
          </a:p>
          <a:p>
            <a:r>
              <a:rPr lang="sr-Latn-RS" dirty="0" smtClean="0"/>
              <a:t>Ukoliko je potrebno osoba koja pruža podršku u ovom procesu može odmah da koriguje greške koje pri samopraćenju čini osoba sa IO.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Tehnike</a:t>
            </a:r>
            <a:r>
              <a:rPr lang="en-US" dirty="0" smtClean="0"/>
              <a:t> </a:t>
            </a:r>
            <a:r>
              <a:rPr lang="en-US" dirty="0" err="1" smtClean="0"/>
              <a:t>praćenja</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Nakon realizovane obuke tačnost </a:t>
            </a:r>
            <a:r>
              <a:rPr lang="sr-Latn-RS" dirty="0" smtClean="0"/>
              <a:t>samoizveštavanja osobe sa IO </a:t>
            </a:r>
            <a:r>
              <a:rPr lang="sr-Latn-RS" dirty="0" smtClean="0"/>
              <a:t>se može proceniti poređenjem sa podacima koji su dobijeni spoljnim monitoringom koji obavlja osoba koja pruža podršku u procesu realicije cilja. </a:t>
            </a:r>
          </a:p>
          <a:p>
            <a:endParaRPr lang="sr-Latn-RS" dirty="0" smtClean="0"/>
          </a:p>
          <a:p>
            <a:r>
              <a:rPr lang="sr-Latn-RS" dirty="0" smtClean="0"/>
              <a:t>Veći broj informanata povećava validnost dobijenih podataka, ali primarni cilj nije samo objektivna procena već samostalnost osobe sa IO u praćenju sopstvenog napredovanja. </a:t>
            </a:r>
            <a:endParaRPr lang="en-US" dirty="0" smtClean="0"/>
          </a:p>
          <a:p>
            <a:endParaRPr lang="sr-Latn-R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Tehnike</a:t>
            </a:r>
            <a:r>
              <a:rPr lang="en-US" dirty="0" smtClean="0"/>
              <a:t> </a:t>
            </a:r>
            <a:r>
              <a:rPr lang="en-US" dirty="0" err="1" smtClean="0"/>
              <a:t>praćenja</a:t>
            </a:r>
            <a:endParaRPr lang="en-US" dirty="0"/>
          </a:p>
        </p:txBody>
      </p:sp>
      <p:sp>
        <p:nvSpPr>
          <p:cNvPr id="3" name="Content Placeholder 2"/>
          <p:cNvSpPr>
            <a:spLocks noGrp="1"/>
          </p:cNvSpPr>
          <p:nvPr>
            <p:ph idx="1"/>
          </p:nvPr>
        </p:nvSpPr>
        <p:spPr/>
        <p:txBody>
          <a:bodyPr/>
          <a:lstStyle/>
          <a:p>
            <a:r>
              <a:rPr lang="sr-Latn-RS" dirty="0" smtClean="0"/>
              <a:t>Kada korelacija podataka dobijenih samopraćenjem i praćenjem koje vrši osoba koja pruža podršku, </a:t>
            </a:r>
            <a:r>
              <a:rPr lang="en-US" dirty="0" smtClean="0"/>
              <a:t>u </a:t>
            </a:r>
            <a:r>
              <a:rPr lang="en-US" dirty="0" err="1" smtClean="0"/>
              <a:t>odre</a:t>
            </a:r>
            <a:r>
              <a:rPr lang="sr-Latn-RS" dirty="0" smtClean="0"/>
              <a:t>đenom vremenskom periodu, dostigne zadovoljavajući nivo (npr. r</a:t>
            </a:r>
            <a:r>
              <a:rPr lang="en-US" dirty="0" smtClean="0"/>
              <a:t>=</a:t>
            </a:r>
            <a:r>
              <a:rPr lang="sr-Latn-RS" dirty="0" smtClean="0"/>
              <a:t>.80), može da se zaključi da je osoba sa IO usvojila veštine neophodne za primenu tehnika samopraćenja.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(Samo)praćenje i samonagrađivanje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Proces samopraćenja povezan je i sa samonagrađivanjem. Samonagrađivanje obezbeđuje održavanje motivacije za realizovanje cilja.</a:t>
            </a:r>
          </a:p>
          <a:p>
            <a:endParaRPr lang="sr-Latn-RS" dirty="0" smtClean="0"/>
          </a:p>
          <a:p>
            <a:r>
              <a:rPr lang="sr-Latn-RS" dirty="0" smtClean="0"/>
              <a:t>Osobi sa IO predočava se jasan kriterijum na osnovu koga može da utvrdi da li je uspešno realizovala određenu etapu i da li može da traži nagradu. </a:t>
            </a:r>
          </a:p>
          <a:p>
            <a:endParaRPr lang="sr-Latn-RS" dirty="0" smtClean="0"/>
          </a:p>
          <a:p>
            <a:r>
              <a:rPr lang="sr-Latn-RS" dirty="0" smtClean="0"/>
              <a:t> Ukoliko postoje odgovarajući uslovi osoba sa IO kada se za to ostvare uslovi može samostalno da preuzima nagradu (samonagrađivanje).</a:t>
            </a:r>
          </a:p>
          <a:p>
            <a:endParaRPr lang="sr-Latn-RS" dirty="0" smtClean="0"/>
          </a:p>
          <a:p>
            <a:endParaRPr lang="sr-Latn-R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(Samo)praćenje i samonagrađivanje</a:t>
            </a:r>
            <a:endParaRPr lang="en-US" dirty="0"/>
          </a:p>
        </p:txBody>
      </p:sp>
      <p:sp>
        <p:nvSpPr>
          <p:cNvPr id="3" name="Content Placeholder 2"/>
          <p:cNvSpPr>
            <a:spLocks noGrp="1"/>
          </p:cNvSpPr>
          <p:nvPr>
            <p:ph idx="1"/>
          </p:nvPr>
        </p:nvSpPr>
        <p:spPr/>
        <p:txBody>
          <a:bodyPr/>
          <a:lstStyle/>
          <a:p>
            <a:r>
              <a:rPr lang="sr-Latn-RS" dirty="0" smtClean="0"/>
              <a:t>Utvrđeno je da većina osoba sa IO u odnosu na materijalne više ceni nagrade u vidu priznanja i pohvala (diplome, medalje, pehari, javne pohvale i sl.). </a:t>
            </a:r>
          </a:p>
          <a:p>
            <a:endParaRPr lang="sr-Latn-RS" dirty="0" smtClean="0"/>
          </a:p>
          <a:p>
            <a:r>
              <a:rPr lang="sr-Latn-RS" dirty="0" smtClean="0"/>
              <a:t>Osobe sa IO kojima je pre realizacije planiranih aktivnosti saopšteno da su izabrane zato što su najstrpljivije i </a:t>
            </a:r>
            <a:r>
              <a:rPr lang="sr-Latn-RS" dirty="0" smtClean="0"/>
              <a:t>najsposobnije, </a:t>
            </a:r>
            <a:r>
              <a:rPr lang="sr-Latn-RS" dirty="0" smtClean="0"/>
              <a:t>ostvarile su bolje rezultate u odnosu na osobe sa IO istog mentalnog uzrasta iz kontrolne grupe.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(Samo)praćenje i samonagrađivanje</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Nagrađivanje mora biti su skladu sa individualnim preferencijama tj. ne mogu se koristiti iste nagrade za veći broj osoba.   </a:t>
            </a:r>
          </a:p>
          <a:p>
            <a:pPr>
              <a:buNone/>
            </a:pPr>
            <a:endParaRPr lang="sr-Latn-RS" dirty="0" smtClean="0"/>
          </a:p>
          <a:p>
            <a:endParaRPr lang="sr-Latn-RS" dirty="0" smtClean="0"/>
          </a:p>
          <a:p>
            <a:r>
              <a:rPr lang="sr-Latn-RS" dirty="0" smtClean="0"/>
              <a:t>Poželjno je da osoba sa IO samostalno prepozna da je određena etapa u procesu realizacije cilja ispunjena i da može da traži nagradu. </a:t>
            </a:r>
          </a:p>
          <a:p>
            <a:endParaRPr lang="sr-Latn-R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2336872"/>
            <a:ext cx="9613861" cy="4521127"/>
          </a:xfrm>
        </p:spPr>
        <p:txBody>
          <a:bodyPr>
            <a:normAutofit lnSpcReduction="10000"/>
          </a:bodyPr>
          <a:lstStyle/>
          <a:p>
            <a:r>
              <a:rPr lang="sr-Latn-RS" dirty="0" smtClean="0"/>
              <a:t>Evaluacija je proces kojim se utvrđuje odnos između početnog stanja </a:t>
            </a:r>
            <a:r>
              <a:rPr lang="sr-Latn-RS" dirty="0" smtClean="0"/>
              <a:t>(uspeha na </a:t>
            </a:r>
            <a:r>
              <a:rPr lang="sr-Latn-RS" dirty="0" smtClean="0"/>
              <a:t>predtestu ostvaren nakon </a:t>
            </a:r>
            <a:r>
              <a:rPr lang="en-US" dirty="0" err="1" smtClean="0"/>
              <a:t>izbora</a:t>
            </a:r>
            <a:r>
              <a:rPr lang="sr-Latn-RS" dirty="0" smtClean="0"/>
              <a:t> </a:t>
            </a:r>
            <a:r>
              <a:rPr lang="sr-Latn-RS" dirty="0" smtClean="0"/>
              <a:t>cilja) i konačnog ishoda (uspeha na </a:t>
            </a:r>
            <a:r>
              <a:rPr lang="en-US" dirty="0" smtClean="0"/>
              <a:t>post</a:t>
            </a:r>
            <a:r>
              <a:rPr lang="sr-Latn-RS" dirty="0" smtClean="0"/>
              <a:t>testu </a:t>
            </a:r>
            <a:r>
              <a:rPr lang="sr-Latn-RS" dirty="0" smtClean="0"/>
              <a:t>primenjenom nakon okončanja procesa realizacije cilja). </a:t>
            </a:r>
          </a:p>
          <a:p>
            <a:endParaRPr lang="sr-Latn-RS" dirty="0" smtClean="0"/>
          </a:p>
          <a:p>
            <a:r>
              <a:rPr lang="sr-Latn-RS" dirty="0" smtClean="0"/>
              <a:t>Za precizno vrednovanje napretka neophodan je jasno operacionalizovan cilj, podeljen na nekoliko etapa i konkretno definisan očekivani ishod svake etape. </a:t>
            </a:r>
          </a:p>
          <a:p>
            <a:endParaRPr lang="sr-Latn-RS" dirty="0" smtClean="0"/>
          </a:p>
          <a:p>
            <a:r>
              <a:rPr lang="sr-Latn-RS" dirty="0" smtClean="0"/>
              <a:t>Kvantnitativna procena uspeha postiže se primenom unapred definisanih kriterijuma na osnovu kojih se nivo ostvarenosti cilja izražava u procentima, poenima, ocenama i sl. </a:t>
            </a:r>
            <a:endParaRPr lang="en-US" dirty="0"/>
          </a:p>
        </p:txBody>
      </p:sp>
      <p:sp>
        <p:nvSpPr>
          <p:cNvPr id="4" name="Title 1"/>
          <p:cNvSpPr txBox="1">
            <a:spLocks/>
          </p:cNvSpPr>
          <p:nvPr/>
        </p:nvSpPr>
        <p:spPr>
          <a:xfrm>
            <a:off x="126128" y="768994"/>
            <a:ext cx="10294182" cy="108093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r-Latn-RS" sz="3600" b="0" i="0" u="none" strike="noStrike" kern="1200" cap="none" spc="0" normalizeH="0" baseline="0" noProof="0" smtClean="0">
                <a:ln>
                  <a:noFill/>
                </a:ln>
                <a:solidFill>
                  <a:schemeClr val="tx1"/>
                </a:solidFill>
                <a:effectLst/>
                <a:uLnTx/>
                <a:uFillTx/>
                <a:latin typeface="+mj-lt"/>
                <a:ea typeface="+mj-ea"/>
                <a:cs typeface="+mj-cs"/>
              </a:rPr>
              <a:t>Evaluacija procenjivanje i</a:t>
            </a:r>
            <a:r>
              <a:rPr kumimoji="0" lang="en-US" sz="3600" b="0" i="0" u="none" strike="noStrike" kern="1200" cap="none" spc="0" normalizeH="0" baseline="0" noProof="0" smtClean="0">
                <a:ln>
                  <a:noFill/>
                </a:ln>
                <a:solidFill>
                  <a:schemeClr val="tx1"/>
                </a:solidFill>
                <a:effectLst/>
                <a:uLnTx/>
                <a:uFillTx/>
                <a:latin typeface="+mj-lt"/>
                <a:ea typeface="+mj-ea"/>
                <a:cs typeface="+mj-cs"/>
              </a:rPr>
              <a:t>/</a:t>
            </a:r>
            <a:r>
              <a:rPr kumimoji="0" lang="sr-Latn-RS" sz="3600" b="0" i="0" u="none" strike="noStrike" kern="1200" cap="none" spc="0" normalizeH="0" baseline="0" noProof="0" smtClean="0">
                <a:ln>
                  <a:noFill/>
                </a:ln>
                <a:solidFill>
                  <a:schemeClr val="tx1"/>
                </a:solidFill>
                <a:effectLst/>
                <a:uLnTx/>
                <a:uFillTx/>
                <a:latin typeface="+mj-lt"/>
                <a:ea typeface="+mj-ea"/>
                <a:cs typeface="+mj-cs"/>
              </a:rPr>
              <a:t>ili samoprocenjivanje</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28" y="768994"/>
            <a:ext cx="10294182" cy="1080938"/>
          </a:xfrm>
        </p:spPr>
        <p:txBody>
          <a:bodyPr/>
          <a:lstStyle/>
          <a:p>
            <a:r>
              <a:rPr lang="sr-Latn-RS" dirty="0" smtClean="0"/>
              <a:t>Evaluacija procenjivanje i</a:t>
            </a:r>
            <a:r>
              <a:rPr lang="en-US" dirty="0" smtClean="0"/>
              <a:t>/</a:t>
            </a:r>
            <a:r>
              <a:rPr lang="sr-Latn-RS" dirty="0" smtClean="0"/>
              <a:t>ili samoprocenjivanje</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Pored kvanititativne ocene moguće je dati i kvalitativni opis procesa realizacije cilja, opisati veštine i strategije koje je osoba sa IO usvojila i primenila u procesu realizacije cilja. </a:t>
            </a:r>
          </a:p>
          <a:p>
            <a:endParaRPr lang="sr-Latn-RS" dirty="0" smtClean="0"/>
          </a:p>
          <a:p>
            <a:r>
              <a:rPr lang="sr-Latn-RS" dirty="0" smtClean="0"/>
              <a:t>U okviru kvalitativnog opisa rezultata potrebno je opisati i barijere  odnosno ograničenja sa kojima se osoba sa IO suočila u ostvarivanju cilja. Napraviti jasnu razliku između individualnih ograničenja i ograničenja koja su vezana za okruženje u kom je osoba sa IO realizovala cilj. </a:t>
            </a:r>
          </a:p>
          <a:p>
            <a:endParaRPr lang="sr-Latn-R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Dokumentovanje</a:t>
            </a:r>
            <a:r>
              <a:rPr lang="en-US" dirty="0" smtClean="0"/>
              <a:t>, </a:t>
            </a:r>
            <a:r>
              <a:rPr lang="en-US" dirty="0" err="1" smtClean="0"/>
              <a:t>registrovanje</a:t>
            </a:r>
            <a:r>
              <a:rPr lang="en-US" dirty="0" smtClean="0"/>
              <a:t>, </a:t>
            </a:r>
            <a:r>
              <a:rPr lang="en-US" dirty="0" err="1" smtClean="0"/>
              <a:t>bele</a:t>
            </a:r>
            <a:r>
              <a:rPr lang="sr-Latn-RS" dirty="0" smtClean="0"/>
              <a:t>ženje...</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Dokumentovanje svih relevantnih podataka u procesu realizacije dugoročnog cilja značajno je, jer postaje važan izvor informacija u procesu odabira novog cilja i izbora strategija za njegovu realizaciju.  </a:t>
            </a:r>
            <a:endParaRPr lang="en-US" dirty="0" smtClean="0"/>
          </a:p>
          <a:p>
            <a:endParaRPr lang="sr-Latn-RS" dirty="0" smtClean="0"/>
          </a:p>
          <a:p>
            <a:r>
              <a:rPr lang="sr-Latn-RS" dirty="0" smtClean="0"/>
              <a:t>U prilogu izveštaja potrebno je dostaviti reprezentativne radove, fotografije, dijagrame i druge materijale koji su korišćeni za praćenje procesa realizacije cilja. </a:t>
            </a:r>
          </a:p>
          <a:p>
            <a:endParaRPr lang="sr-Latn-R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321" y="2336872"/>
            <a:ext cx="9613861" cy="4521127"/>
          </a:xfrm>
        </p:spPr>
        <p:txBody>
          <a:bodyPr>
            <a:normAutofit lnSpcReduction="10000"/>
          </a:bodyPr>
          <a:lstStyle/>
          <a:p>
            <a:r>
              <a:rPr lang="sr-Latn-RS" dirty="0" smtClean="0"/>
              <a:t>Samoevaluacija, </a:t>
            </a:r>
            <a:r>
              <a:rPr lang="sr-Latn-RS" dirty="0" smtClean="0"/>
              <a:t>u procesu ostvarivanja planiranog cilja predstavlja </a:t>
            </a:r>
            <a:r>
              <a:rPr lang="sr-Latn-RS" dirty="0" smtClean="0"/>
              <a:t>poslednji zadatak za osobu sa </a:t>
            </a:r>
            <a:r>
              <a:rPr lang="sr-Latn-RS" dirty="0" smtClean="0"/>
              <a:t>IO.</a:t>
            </a:r>
            <a:endParaRPr lang="sr-Latn-RS" dirty="0" smtClean="0"/>
          </a:p>
          <a:p>
            <a:endParaRPr lang="sr-Latn-RS" dirty="0" smtClean="0"/>
          </a:p>
          <a:p>
            <a:r>
              <a:rPr lang="sr-Latn-RS" dirty="0" smtClean="0"/>
              <a:t>Pored objektivnih pokazatelja u vidu rezultata samopraćenja, koji se prezentuju grafički, tabelarno ili pomoću ilustracija, osoba sa IO može da opiše i lične utiske. Da odgovori na pitanja da li je zadovoljna ishodom. Da identifikuje najznačajnije izazove i načine odnosno strategije koje je koristila kako bi ih prevazišla. </a:t>
            </a:r>
          </a:p>
          <a:p>
            <a:endParaRPr lang="sr-Latn-RS" dirty="0" smtClean="0"/>
          </a:p>
          <a:p>
            <a:r>
              <a:rPr lang="sr-Latn-RS" dirty="0" smtClean="0"/>
              <a:t>Na kraju procesa kada je cilj potpuno ili delimično ostvaren, važano je da li se osoba sa IO smatra </a:t>
            </a:r>
            <a:r>
              <a:rPr lang="sr-Latn-RS" dirty="0" smtClean="0"/>
              <a:t>uspešnom odnosno </a:t>
            </a:r>
            <a:r>
              <a:rPr lang="sr-Latn-RS" dirty="0" smtClean="0"/>
              <a:t>da li je zadovoljna konačnim ishodom. </a:t>
            </a:r>
            <a:endParaRPr lang="en-US" dirty="0"/>
          </a:p>
        </p:txBody>
      </p:sp>
      <p:sp>
        <p:nvSpPr>
          <p:cNvPr id="4" name="Title 1"/>
          <p:cNvSpPr txBox="1">
            <a:spLocks/>
          </p:cNvSpPr>
          <p:nvPr/>
        </p:nvSpPr>
        <p:spPr>
          <a:xfrm>
            <a:off x="659302" y="747973"/>
            <a:ext cx="9613861" cy="108093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err="1" smtClean="0">
                <a:ln>
                  <a:noFill/>
                </a:ln>
                <a:solidFill>
                  <a:schemeClr val="tx1"/>
                </a:solidFill>
                <a:effectLst/>
                <a:uLnTx/>
                <a:uFillTx/>
                <a:latin typeface="+mj-lt"/>
                <a:ea typeface="+mj-ea"/>
                <a:cs typeface="+mj-cs"/>
              </a:rPr>
              <a:t>Dokumentovanje</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err="1" smtClean="0">
                <a:ln>
                  <a:noFill/>
                </a:ln>
                <a:solidFill>
                  <a:schemeClr val="tx1"/>
                </a:solidFill>
                <a:effectLst/>
                <a:uLnTx/>
                <a:uFillTx/>
                <a:latin typeface="+mj-lt"/>
                <a:ea typeface="+mj-ea"/>
                <a:cs typeface="+mj-cs"/>
              </a:rPr>
              <a:t>registrovanje</a:t>
            </a:r>
            <a:r>
              <a:rPr kumimoji="0" lang="en-US" sz="36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3600" b="0" i="0" u="none" strike="noStrike" kern="1200" cap="none" spc="0" normalizeH="0" baseline="0" noProof="0" dirty="0" err="1" smtClean="0">
                <a:ln>
                  <a:noFill/>
                </a:ln>
                <a:solidFill>
                  <a:schemeClr val="tx1"/>
                </a:solidFill>
                <a:effectLst/>
                <a:uLnTx/>
                <a:uFillTx/>
                <a:latin typeface="+mj-lt"/>
                <a:ea typeface="+mj-ea"/>
                <a:cs typeface="+mj-cs"/>
              </a:rPr>
              <a:t>bele</a:t>
            </a:r>
            <a:r>
              <a:rPr kumimoji="0" lang="sr-Latn-RS" sz="3600" b="0" i="0" u="none" strike="noStrike" kern="1200" cap="none" spc="0" normalizeH="0" baseline="0" noProof="0" dirty="0" smtClean="0">
                <a:ln>
                  <a:noFill/>
                </a:ln>
                <a:solidFill>
                  <a:schemeClr val="tx1"/>
                </a:solidFill>
                <a:effectLst/>
                <a:uLnTx/>
                <a:uFillTx/>
                <a:latin typeface="+mj-lt"/>
                <a:ea typeface="+mj-ea"/>
                <a:cs typeface="+mj-cs"/>
              </a:rPr>
              <a:t>ženje...</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3540"/>
            <a:ext cx="12192000" cy="2668044"/>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89972" y="2038865"/>
            <a:ext cx="10095978" cy="2631989"/>
          </a:xfrm>
        </p:spPr>
        <p:txBody>
          <a:bodyPr/>
          <a:lstStyle/>
          <a:p>
            <a:pPr algn="ctr">
              <a:lnSpc>
                <a:spcPct val="150000"/>
              </a:lnSpc>
            </a:pPr>
            <a:r>
              <a:rPr lang="en-US" sz="3400" b="1" dirty="0" err="1" smtClean="0">
                <a:latin typeface="Arial Black" pitchFamily="34" charset="0"/>
              </a:rPr>
              <a:t>Tehnike</a:t>
            </a:r>
            <a:r>
              <a:rPr lang="en-US" sz="3400" b="1" dirty="0" smtClean="0">
                <a:latin typeface="Arial Black" pitchFamily="34" charset="0"/>
              </a:rPr>
              <a:t> </a:t>
            </a:r>
            <a:r>
              <a:rPr lang="en-US" sz="3400" b="1" dirty="0" err="1" smtClean="0">
                <a:latin typeface="Arial Black" pitchFamily="34" charset="0"/>
              </a:rPr>
              <a:t>praćenja</a:t>
            </a:r>
            <a:r>
              <a:rPr lang="en-US" sz="3400" b="1" dirty="0" smtClean="0">
                <a:latin typeface="Arial Black" pitchFamily="34" charset="0"/>
              </a:rPr>
              <a:t> </a:t>
            </a:r>
            <a:r>
              <a:rPr lang="en-US" sz="3400" b="1" dirty="0" err="1" smtClean="0">
                <a:latin typeface="Arial Black" pitchFamily="34" charset="0"/>
              </a:rPr>
              <a:t>i</a:t>
            </a:r>
            <a:r>
              <a:rPr lang="en-US" sz="3400" b="1" dirty="0" smtClean="0">
                <a:latin typeface="Arial Black" pitchFamily="34" charset="0"/>
              </a:rPr>
              <a:t> </a:t>
            </a:r>
            <a:r>
              <a:rPr lang="en-US" sz="3400" b="1" dirty="0" err="1" smtClean="0">
                <a:latin typeface="Arial Black" pitchFamily="34" charset="0"/>
              </a:rPr>
              <a:t>evaluacije</a:t>
            </a:r>
            <a:r>
              <a:rPr lang="en-US" sz="3400" b="1" dirty="0" smtClean="0">
                <a:latin typeface="Arial Black" pitchFamily="34" charset="0"/>
              </a:rPr>
              <a:t> u </a:t>
            </a:r>
            <a:r>
              <a:rPr lang="en-US" sz="3400" b="1" dirty="0" err="1" smtClean="0">
                <a:latin typeface="Arial Black" pitchFamily="34" charset="0"/>
              </a:rPr>
              <a:t>procesu</a:t>
            </a:r>
            <a:r>
              <a:rPr lang="en-US" sz="3400" b="1" dirty="0" smtClean="0">
                <a:latin typeface="Arial Black" pitchFamily="34" charset="0"/>
              </a:rPr>
              <a:t> </a:t>
            </a:r>
            <a:r>
              <a:rPr lang="en-US" sz="3400" b="1" dirty="0" err="1" smtClean="0">
                <a:latin typeface="Arial Black" pitchFamily="34" charset="0"/>
              </a:rPr>
              <a:t>samoregulacije</a:t>
            </a:r>
            <a:r>
              <a:rPr lang="en-US" sz="3400" b="1" dirty="0" smtClean="0">
                <a:latin typeface="Arial Black" pitchFamily="34" charset="0"/>
              </a:rPr>
              <a:t> </a:t>
            </a:r>
            <a:r>
              <a:rPr lang="en-US" sz="3400" b="1" dirty="0" err="1" smtClean="0">
                <a:latin typeface="Arial Black" pitchFamily="34" charset="0"/>
              </a:rPr>
              <a:t>kod</a:t>
            </a:r>
            <a:r>
              <a:rPr lang="en-US" sz="3400" b="1" dirty="0" smtClean="0">
                <a:latin typeface="Arial Black" pitchFamily="34" charset="0"/>
              </a:rPr>
              <a:t> </a:t>
            </a:r>
            <a:r>
              <a:rPr lang="en-US" sz="3400" b="1" dirty="0" err="1" smtClean="0">
                <a:latin typeface="Arial Black" pitchFamily="34" charset="0"/>
              </a:rPr>
              <a:t>osoba</a:t>
            </a:r>
            <a:r>
              <a:rPr lang="en-US" sz="3400" b="1" dirty="0" smtClean="0">
                <a:latin typeface="Arial Black" pitchFamily="34" charset="0"/>
              </a:rPr>
              <a:t> </a:t>
            </a:r>
            <a:r>
              <a:rPr lang="en-US" sz="3400" b="1" dirty="0" err="1" smtClean="0">
                <a:latin typeface="Arial Black" pitchFamily="34" charset="0"/>
              </a:rPr>
              <a:t>sa</a:t>
            </a:r>
            <a:r>
              <a:rPr lang="en-US" sz="3400" b="1" dirty="0" smtClean="0">
                <a:latin typeface="Arial Black" pitchFamily="34" charset="0"/>
              </a:rPr>
              <a:t> IO</a:t>
            </a:r>
            <a:r>
              <a:rPr lang="en-US" sz="3600" dirty="0" smtClean="0">
                <a:latin typeface="Arial Black" pitchFamily="34" charset="0"/>
              </a:rPr>
              <a:t/>
            </a:r>
            <a:br>
              <a:rPr lang="en-US" sz="3600" dirty="0" smtClean="0">
                <a:latin typeface="Arial Black" pitchFamily="34" charset="0"/>
              </a:rPr>
            </a:br>
            <a:endParaRPr lang="en-US" sz="3400" dirty="0">
              <a:latin typeface="Arial Black" pitchFamily="34" charset="0"/>
              <a:cs typeface="Aharoni" pitchFamily="2" charset="-79"/>
            </a:endParaRPr>
          </a:p>
        </p:txBody>
      </p:sp>
    </p:spTree>
    <p:extLst>
      <p:ext uri="{BB962C8B-B14F-4D97-AF65-F5344CB8AC3E}">
        <p14:creationId xmlns="" xmlns:p14="http://schemas.microsoft.com/office/powerpoint/2010/main" val="4144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Unapređivanje kapaciteta smoregulacije</a:t>
            </a:r>
            <a:endParaRPr lang="en-US" dirty="0"/>
          </a:p>
        </p:txBody>
      </p:sp>
      <p:sp>
        <p:nvSpPr>
          <p:cNvPr id="3" name="Content Placeholder 2"/>
          <p:cNvSpPr>
            <a:spLocks noGrp="1"/>
          </p:cNvSpPr>
          <p:nvPr>
            <p:ph idx="1"/>
          </p:nvPr>
        </p:nvSpPr>
        <p:spPr>
          <a:xfrm>
            <a:off x="680321" y="2336872"/>
            <a:ext cx="9613861" cy="4521127"/>
          </a:xfrm>
        </p:spPr>
        <p:txBody>
          <a:bodyPr>
            <a:normAutofit lnSpcReduction="10000"/>
          </a:bodyPr>
          <a:lstStyle/>
          <a:p>
            <a:r>
              <a:rPr lang="sr-Latn-RS" dirty="0" smtClean="0"/>
              <a:t>Svaki uspešno realizovani cilj kod osobe sa IO povećava nivo samoefikasnosti i samopouzdanja. </a:t>
            </a:r>
            <a:r>
              <a:rPr lang="sr-Latn-RS" dirty="0" smtClean="0"/>
              <a:t>Osoba sa IO postaje </a:t>
            </a:r>
            <a:r>
              <a:rPr lang="sr-Latn-RS" dirty="0" smtClean="0"/>
              <a:t>veštija u svim fazama procesa: od izbora cilja, strategija, samopraćenja do konačne samoevaluacije. </a:t>
            </a:r>
            <a:endParaRPr lang="en-US" dirty="0" smtClean="0"/>
          </a:p>
          <a:p>
            <a:pPr>
              <a:buNone/>
            </a:pPr>
            <a:endParaRPr lang="sr-Latn-RS" dirty="0" smtClean="0"/>
          </a:p>
          <a:p>
            <a:r>
              <a:rPr lang="sr-Latn-RS" dirty="0" smtClean="0"/>
              <a:t>Ostvareni uspeh koji je jasno definisan i dokumentovan poslužiće osobi sa IO poslužiće kao inspiracija za definisanje i ostvarivanje novih ciljeva. </a:t>
            </a:r>
          </a:p>
          <a:p>
            <a:endParaRPr lang="sr-Latn-RS" dirty="0" smtClean="0"/>
          </a:p>
          <a:p>
            <a:r>
              <a:rPr lang="sr-Latn-RS" dirty="0" smtClean="0"/>
              <a:t>Realizacijom ciljeva iz različitih oblasti</a:t>
            </a:r>
            <a:r>
              <a:rPr lang="sr-Latn-RS" dirty="0" smtClean="0"/>
              <a:t> postepeno se povećava </a:t>
            </a:r>
            <a:r>
              <a:rPr lang="sr-Latn-RS" dirty="0" smtClean="0"/>
              <a:t>kapacitet </a:t>
            </a:r>
            <a:r>
              <a:rPr lang="sr-Latn-RS" dirty="0" smtClean="0"/>
              <a:t>samoregulacije, </a:t>
            </a:r>
            <a:r>
              <a:rPr lang="sr-Latn-RS" dirty="0" smtClean="0"/>
              <a:t>bez obzira na to što se oblasti u kojima osoba sa IO ostvaruje napredak razlikuju, jer </a:t>
            </a:r>
            <a:r>
              <a:rPr lang="sr-Latn-RS" u="sng" dirty="0" smtClean="0"/>
              <a:t>kapacitet samoregulacije je jedinstven</a:t>
            </a:r>
            <a:r>
              <a:rPr lang="sr-Latn-RS" dirty="0" smtClean="0"/>
              <a:t>. </a:t>
            </a:r>
          </a:p>
          <a:p>
            <a:endParaRPr lang="sr-Latn-RS" dirty="0" smtClean="0"/>
          </a:p>
          <a:p>
            <a:endParaRPr lang="sr-Latn-RS" dirty="0" smtClean="0"/>
          </a:p>
          <a:p>
            <a:endParaRPr lang="sr-Latn-R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294182" cy="1080938"/>
          </a:xfrm>
        </p:spPr>
        <p:txBody>
          <a:bodyPr/>
          <a:lstStyle/>
          <a:p>
            <a:r>
              <a:rPr lang="sr-Latn-RS" dirty="0" smtClean="0"/>
              <a:t>Sukcesivno, a ne simultano ostvarivanje ciljeva</a:t>
            </a:r>
            <a:endParaRPr lang="en-US" dirty="0"/>
          </a:p>
        </p:txBody>
      </p:sp>
      <p:sp>
        <p:nvSpPr>
          <p:cNvPr id="3" name="Content Placeholder 2"/>
          <p:cNvSpPr>
            <a:spLocks noGrp="1"/>
          </p:cNvSpPr>
          <p:nvPr>
            <p:ph idx="1"/>
          </p:nvPr>
        </p:nvSpPr>
        <p:spPr>
          <a:xfrm>
            <a:off x="680321" y="2336872"/>
            <a:ext cx="9613861" cy="4521127"/>
          </a:xfrm>
        </p:spPr>
        <p:txBody>
          <a:bodyPr>
            <a:normAutofit lnSpcReduction="10000"/>
          </a:bodyPr>
          <a:lstStyle/>
          <a:p>
            <a:r>
              <a:rPr lang="sr-Latn-RS" dirty="0" smtClean="0"/>
              <a:t>Za razvoj kapaciteta samoregulacije kod osoba sa IO neophodno je uzeti u obzir očekivanja koja se pred njih postavljaju u različitim oblastima svakodnevnog funkcionisnja</a:t>
            </a:r>
            <a:r>
              <a:rPr lang="sr-Latn-RS" dirty="0" smtClean="0"/>
              <a:t>. Potrebno je izdvojiti nekoliko ciljeva, ali njihova realizacija ne sme biti istovremena. </a:t>
            </a:r>
          </a:p>
          <a:p>
            <a:endParaRPr lang="sr-Latn-RS" dirty="0" smtClean="0"/>
          </a:p>
          <a:p>
            <a:r>
              <a:rPr lang="sr-Latn-RS" dirty="0" smtClean="0"/>
              <a:t>Istovremeno </a:t>
            </a:r>
            <a:r>
              <a:rPr lang="sr-Latn-RS" dirty="0" smtClean="0"/>
              <a:t>regulisanje sopstvenog ponašanja u različitim oblastima dovodi do </a:t>
            </a:r>
            <a:r>
              <a:rPr lang="sr-Latn-RS" dirty="0" smtClean="0"/>
              <a:t>iscrpljivanja kapaciteta samoregulacije </a:t>
            </a:r>
            <a:r>
              <a:rPr lang="sr-Latn-RS" dirty="0" smtClean="0"/>
              <a:t>bez obzira na to što se ciljevi i veštine neophodne za njihovu realizaciju </a:t>
            </a:r>
            <a:r>
              <a:rPr lang="sr-Latn-RS" dirty="0" smtClean="0"/>
              <a:t>razlikuju</a:t>
            </a:r>
            <a:r>
              <a:rPr lang="sr-Latn-RS" dirty="0" smtClean="0"/>
              <a:t>.</a:t>
            </a:r>
          </a:p>
          <a:p>
            <a:pPr>
              <a:buNone/>
            </a:pPr>
            <a:r>
              <a:rPr lang="sr-Latn-RS" dirty="0" smtClean="0"/>
              <a:t> </a:t>
            </a:r>
          </a:p>
          <a:p>
            <a:r>
              <a:rPr lang="sr-Latn-RS" dirty="0" smtClean="0"/>
              <a:t>Npr. ciljevi u oblasti ostvarivanja akadmeskog uspeha, sporta, usvajanja životnih veština zasnovani su na jednistvenom kapacitetu samoregulacije. </a:t>
            </a:r>
          </a:p>
          <a:p>
            <a:endParaRPr lang="sr-Latn-R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294182" cy="1080938"/>
          </a:xfrm>
        </p:spPr>
        <p:txBody>
          <a:bodyPr/>
          <a:lstStyle/>
          <a:p>
            <a:r>
              <a:rPr lang="sr-Latn-RS" dirty="0" smtClean="0"/>
              <a:t>Sukcesivno, a ne simultano ostvarivanje ciljeva</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Pokušaj da se nekoliko različitih ciljeva realizuje </a:t>
            </a:r>
            <a:r>
              <a:rPr lang="sr-Latn-RS" dirty="0" smtClean="0"/>
              <a:t>istovremeno (paralelno) </a:t>
            </a:r>
            <a:r>
              <a:rPr lang="sr-Latn-RS" dirty="0" smtClean="0"/>
              <a:t>može da dovede do iscrpljivanja kapaciteta samoregulacije. Posledice </a:t>
            </a:r>
            <a:r>
              <a:rPr lang="sr-Latn-RS" dirty="0" smtClean="0"/>
              <a:t>se </a:t>
            </a:r>
            <a:r>
              <a:rPr lang="sr-Latn-RS" dirty="0" smtClean="0"/>
              <a:t>manifestuju u vidu agresivnog i impulsivnog reagovanja kao i drugih socijalno neprihvatljivih oblika ponašanja.</a:t>
            </a:r>
          </a:p>
          <a:p>
            <a:endParaRPr lang="sr-Latn-RS" dirty="0" smtClean="0"/>
          </a:p>
          <a:p>
            <a:r>
              <a:rPr lang="sr-Latn-RS" dirty="0" smtClean="0"/>
              <a:t>Kapaciteti samoregulacije relativno brzo obnavljaju (Baumajster i sar. </a:t>
            </a:r>
            <a:r>
              <a:rPr lang="sr-Latn-RS" dirty="0" smtClean="0">
                <a:latin typeface="Times New Roman"/>
                <a:cs typeface="Times New Roman"/>
              </a:rPr>
              <a:t>– </a:t>
            </a:r>
            <a:r>
              <a:rPr lang="sr-Latn-RS" dirty="0" smtClean="0"/>
              <a:t>analogija sa snagom mišića).   </a:t>
            </a:r>
          </a:p>
          <a:p>
            <a:endParaRPr lang="sr-Latn-RS" dirty="0" smtClean="0"/>
          </a:p>
          <a:p>
            <a:r>
              <a:rPr lang="sr-Latn-RS" dirty="0" smtClean="0"/>
              <a:t>Postepeno redno tj</a:t>
            </a:r>
            <a:r>
              <a:rPr lang="sr-Latn-RS" dirty="0" smtClean="0"/>
              <a:t>. sukcesivno ostvarivanje različitih ciljeva obezbeđuje povećanje jedinstvenog kapaciteta samoregulacije.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Cilj</a:t>
            </a:r>
            <a:r>
              <a:rPr lang="en-US" dirty="0" smtClean="0"/>
              <a:t>, </a:t>
            </a:r>
            <a:r>
              <a:rPr lang="sr-Latn-RS" dirty="0" smtClean="0"/>
              <a:t>postignuće, porcena </a:t>
            </a:r>
            <a:r>
              <a:rPr lang="sr-Latn-RS" dirty="0" smtClean="0"/>
              <a:t>GAS </a:t>
            </a:r>
            <a:endParaRPr lang="en-US" dirty="0"/>
          </a:p>
        </p:txBody>
      </p:sp>
      <p:sp>
        <p:nvSpPr>
          <p:cNvPr id="3" name="Content Placeholder 2"/>
          <p:cNvSpPr>
            <a:spLocks noGrp="1"/>
          </p:cNvSpPr>
          <p:nvPr>
            <p:ph idx="1"/>
          </p:nvPr>
        </p:nvSpPr>
        <p:spPr>
          <a:xfrm>
            <a:off x="680321" y="2336872"/>
            <a:ext cx="10134824" cy="4521127"/>
          </a:xfrm>
        </p:spPr>
        <p:txBody>
          <a:bodyPr>
            <a:normAutofit/>
          </a:bodyPr>
          <a:lstStyle/>
          <a:p>
            <a:r>
              <a:rPr lang="en-US" dirty="0" err="1" smtClean="0"/>
              <a:t>identifikovanje</a:t>
            </a:r>
            <a:r>
              <a:rPr lang="en-US" dirty="0" smtClean="0"/>
              <a:t> </a:t>
            </a:r>
            <a:r>
              <a:rPr lang="en-US" dirty="0" err="1" smtClean="0"/>
              <a:t>nekoliko</a:t>
            </a:r>
            <a:r>
              <a:rPr lang="en-US" dirty="0" smtClean="0"/>
              <a:t>  </a:t>
            </a:r>
            <a:r>
              <a:rPr lang="en-US" dirty="0" err="1" smtClean="0"/>
              <a:t>ciljeva</a:t>
            </a:r>
            <a:endParaRPr lang="en-US" dirty="0" smtClean="0"/>
          </a:p>
          <a:p>
            <a:r>
              <a:rPr lang="en-US" dirty="0" err="1" smtClean="0"/>
              <a:t>hijerarhijska</a:t>
            </a:r>
            <a:r>
              <a:rPr lang="en-US" dirty="0" smtClean="0"/>
              <a:t> </a:t>
            </a:r>
            <a:r>
              <a:rPr lang="en-US" dirty="0" err="1" smtClean="0"/>
              <a:t>organizacija</a:t>
            </a:r>
            <a:r>
              <a:rPr lang="en-US" dirty="0" smtClean="0"/>
              <a:t> </a:t>
            </a:r>
            <a:r>
              <a:rPr lang="en-US" dirty="0" err="1" smtClean="0"/>
              <a:t>ciljeva</a:t>
            </a:r>
            <a:r>
              <a:rPr lang="en-US" dirty="0" smtClean="0"/>
              <a:t>;</a:t>
            </a:r>
          </a:p>
          <a:p>
            <a:r>
              <a:rPr lang="en-US" dirty="0" err="1" smtClean="0"/>
              <a:t>petostepena</a:t>
            </a:r>
            <a:r>
              <a:rPr lang="en-US" dirty="0" smtClean="0"/>
              <a:t> </a:t>
            </a:r>
            <a:r>
              <a:rPr lang="en-US" dirty="0" err="1" smtClean="0"/>
              <a:t>skala</a:t>
            </a:r>
            <a:r>
              <a:rPr lang="en-US" dirty="0" smtClean="0"/>
              <a:t> </a:t>
            </a:r>
            <a:r>
              <a:rPr lang="en-US" dirty="0" err="1" smtClean="0"/>
              <a:t>za</a:t>
            </a:r>
            <a:r>
              <a:rPr lang="en-US" dirty="0" smtClean="0"/>
              <a:t> </a:t>
            </a:r>
            <a:r>
              <a:rPr lang="en-US" dirty="0" err="1" smtClean="0"/>
              <a:t>evaluaciju</a:t>
            </a:r>
            <a:r>
              <a:rPr lang="en-US" dirty="0" smtClean="0"/>
              <a:t> </a:t>
            </a:r>
            <a:r>
              <a:rPr lang="en-US" dirty="0" err="1" smtClean="0"/>
              <a:t>ishoda</a:t>
            </a:r>
            <a:r>
              <a:rPr lang="en-US" dirty="0" smtClean="0"/>
              <a:t> </a:t>
            </a:r>
            <a:r>
              <a:rPr lang="en-US" dirty="0" err="1" smtClean="0"/>
              <a:t>koja</a:t>
            </a:r>
            <a:r>
              <a:rPr lang="en-US" dirty="0" smtClean="0"/>
              <a:t> se </a:t>
            </a:r>
            <a:r>
              <a:rPr lang="en-US" dirty="0" err="1" smtClean="0"/>
              <a:t>primenjuje</a:t>
            </a:r>
            <a:r>
              <a:rPr lang="en-US" dirty="0" smtClean="0"/>
              <a:t> </a:t>
            </a:r>
            <a:r>
              <a:rPr lang="en-US" dirty="0" err="1" smtClean="0"/>
              <a:t>za</a:t>
            </a:r>
            <a:r>
              <a:rPr lang="en-US" dirty="0" smtClean="0"/>
              <a:t> </a:t>
            </a:r>
            <a:r>
              <a:rPr lang="en-US" dirty="0" err="1" smtClean="0"/>
              <a:t>svaki</a:t>
            </a:r>
            <a:r>
              <a:rPr lang="en-US" dirty="0" smtClean="0"/>
              <a:t> </a:t>
            </a:r>
            <a:r>
              <a:rPr lang="en-US" dirty="0" err="1" smtClean="0"/>
              <a:t>cilj</a:t>
            </a:r>
            <a:r>
              <a:rPr lang="en-US" dirty="0" smtClean="0"/>
              <a:t> </a:t>
            </a:r>
          </a:p>
          <a:p>
            <a:r>
              <a:rPr lang="en-US" dirty="0" err="1" smtClean="0"/>
              <a:t>jasno</a:t>
            </a:r>
            <a:r>
              <a:rPr lang="en-US" dirty="0" smtClean="0"/>
              <a:t> </a:t>
            </a:r>
            <a:r>
              <a:rPr lang="en-US" dirty="0" err="1" smtClean="0"/>
              <a:t>definisani</a:t>
            </a:r>
            <a:r>
              <a:rPr lang="en-US" dirty="0" smtClean="0"/>
              <a:t> </a:t>
            </a:r>
            <a:r>
              <a:rPr lang="en-US" dirty="0" err="1" smtClean="0"/>
              <a:t>kriterijumi</a:t>
            </a:r>
            <a:r>
              <a:rPr lang="en-US" dirty="0" smtClean="0"/>
              <a:t> </a:t>
            </a:r>
            <a:r>
              <a:rPr lang="en-US" dirty="0" err="1" smtClean="0"/>
              <a:t>za</a:t>
            </a:r>
            <a:r>
              <a:rPr lang="en-US" dirty="0" smtClean="0"/>
              <a:t> </a:t>
            </a:r>
            <a:r>
              <a:rPr lang="en-US" dirty="0" err="1" smtClean="0"/>
              <a:t>svaki</a:t>
            </a:r>
            <a:r>
              <a:rPr lang="en-US" dirty="0" smtClean="0"/>
              <a:t> </a:t>
            </a:r>
            <a:r>
              <a:rPr lang="en-US" dirty="0" err="1" smtClean="0"/>
              <a:t>ishod</a:t>
            </a:r>
            <a:r>
              <a:rPr lang="en-US" dirty="0" smtClean="0"/>
              <a:t>; </a:t>
            </a:r>
          </a:p>
          <a:p>
            <a:r>
              <a:rPr lang="en-US" dirty="0" err="1" smtClean="0"/>
              <a:t>predtest</a:t>
            </a:r>
            <a:r>
              <a:rPr lang="en-US" dirty="0" smtClean="0"/>
              <a:t> – </a:t>
            </a:r>
            <a:r>
              <a:rPr lang="en-US" dirty="0" err="1" smtClean="0"/>
              <a:t>po</a:t>
            </a:r>
            <a:r>
              <a:rPr lang="sr-Latn-RS" dirty="0" smtClean="0"/>
              <a:t>č</a:t>
            </a:r>
            <a:r>
              <a:rPr lang="en-US" dirty="0" err="1" smtClean="0"/>
              <a:t>etni</a:t>
            </a:r>
            <a:r>
              <a:rPr lang="en-US" dirty="0" smtClean="0"/>
              <a:t> </a:t>
            </a:r>
            <a:r>
              <a:rPr lang="en-US" dirty="0" err="1" smtClean="0"/>
              <a:t>nivo</a:t>
            </a:r>
            <a:r>
              <a:rPr lang="en-US" dirty="0" smtClean="0"/>
              <a:t>; </a:t>
            </a:r>
          </a:p>
          <a:p>
            <a:r>
              <a:rPr lang="en-US" dirty="0" err="1" smtClean="0"/>
              <a:t>vreme</a:t>
            </a:r>
            <a:r>
              <a:rPr lang="en-US" dirty="0" smtClean="0"/>
              <a:t> </a:t>
            </a:r>
            <a:r>
              <a:rPr lang="en-US" dirty="0" err="1" smtClean="0"/>
              <a:t>trajanja</a:t>
            </a:r>
            <a:r>
              <a:rPr lang="en-US" dirty="0" smtClean="0"/>
              <a:t> </a:t>
            </a:r>
            <a:r>
              <a:rPr lang="en-US" dirty="0" err="1" smtClean="0"/>
              <a:t>realizacije</a:t>
            </a:r>
            <a:r>
              <a:rPr lang="en-US" dirty="0" smtClean="0"/>
              <a:t> </a:t>
            </a:r>
            <a:r>
              <a:rPr lang="en-US" dirty="0" err="1" smtClean="0"/>
              <a:t>cilja</a:t>
            </a:r>
            <a:r>
              <a:rPr lang="sr-Latn-RS" dirty="0" smtClean="0"/>
              <a:t> </a:t>
            </a:r>
            <a:r>
              <a:rPr lang="en-US" dirty="0" err="1" smtClean="0"/>
              <a:t>i</a:t>
            </a:r>
            <a:endParaRPr lang="en-US" dirty="0" smtClean="0"/>
          </a:p>
          <a:p>
            <a:r>
              <a:rPr lang="en-US" dirty="0" err="1" smtClean="0"/>
              <a:t>procena</a:t>
            </a:r>
            <a:r>
              <a:rPr lang="en-US" dirty="0" smtClean="0"/>
              <a:t> </a:t>
            </a:r>
            <a:r>
              <a:rPr lang="en-US" dirty="0" err="1" smtClean="0"/>
              <a:t>nivoa</a:t>
            </a:r>
            <a:r>
              <a:rPr lang="en-US" dirty="0" smtClean="0"/>
              <a:t> </a:t>
            </a:r>
            <a:r>
              <a:rPr lang="en-US" dirty="0" err="1" smtClean="0"/>
              <a:t>ostvarenosti</a:t>
            </a:r>
            <a:r>
              <a:rPr lang="en-US" dirty="0" smtClean="0"/>
              <a:t> </a:t>
            </a:r>
            <a:r>
              <a:rPr lang="en-US" dirty="0" err="1" smtClean="0"/>
              <a:t>svakog</a:t>
            </a:r>
            <a:r>
              <a:rPr lang="en-US" dirty="0" smtClean="0"/>
              <a:t> </a:t>
            </a:r>
            <a:r>
              <a:rPr lang="en-US" dirty="0" err="1" smtClean="0"/>
              <a:t>cilja</a:t>
            </a:r>
            <a:r>
              <a:rPr lang="en-US" dirty="0" smtClean="0"/>
              <a:t>.</a:t>
            </a:r>
          </a:p>
        </p:txBody>
      </p:sp>
      <p:sp>
        <p:nvSpPr>
          <p:cNvPr id="4" name="Rectangle 3"/>
          <p:cNvSpPr/>
          <p:nvPr/>
        </p:nvSpPr>
        <p:spPr>
          <a:xfrm>
            <a:off x="4901222" y="6396335"/>
            <a:ext cx="7383753" cy="461665"/>
          </a:xfrm>
          <a:prstGeom prst="rect">
            <a:avLst/>
          </a:prstGeom>
        </p:spPr>
        <p:txBody>
          <a:bodyPr wrap="none">
            <a:spAutoFit/>
          </a:bodyPr>
          <a:lstStyle/>
          <a:p>
            <a:r>
              <a:rPr lang="en-US" sz="2400" dirty="0" smtClean="0"/>
              <a:t>(</a:t>
            </a:r>
            <a:r>
              <a:rPr lang="en-US" sz="2400" dirty="0" err="1" smtClean="0"/>
              <a:t>Cardillo&amp;Choate</a:t>
            </a:r>
            <a:r>
              <a:rPr lang="en-US" sz="2400" dirty="0" smtClean="0"/>
              <a:t>, 1994; </a:t>
            </a:r>
            <a:r>
              <a:rPr lang="en-US" sz="2400" dirty="0" err="1" smtClean="0"/>
              <a:t>Kiresuk</a:t>
            </a:r>
            <a:r>
              <a:rPr lang="en-US" sz="2400" dirty="0" smtClean="0"/>
              <a:t> &amp; Sherman, 1968):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Vrednovanje nivoa postignuća (kvantifikacija)</a:t>
            </a:r>
            <a:endParaRPr lang="en-US" dirty="0"/>
          </a:p>
        </p:txBody>
      </p:sp>
      <p:sp>
        <p:nvSpPr>
          <p:cNvPr id="3" name="Content Placeholder 2"/>
          <p:cNvSpPr>
            <a:spLocks noGrp="1"/>
          </p:cNvSpPr>
          <p:nvPr>
            <p:ph idx="1"/>
          </p:nvPr>
        </p:nvSpPr>
        <p:spPr>
          <a:xfrm>
            <a:off x="680321" y="2336872"/>
            <a:ext cx="9613861" cy="4521127"/>
          </a:xfrm>
        </p:spPr>
        <p:txBody>
          <a:bodyPr>
            <a:normAutofit lnSpcReduction="10000"/>
          </a:bodyPr>
          <a:lstStyle/>
          <a:p>
            <a:pPr>
              <a:buFontTx/>
              <a:buChar char="-"/>
            </a:pPr>
            <a:r>
              <a:rPr lang="en-US" dirty="0" smtClean="0"/>
              <a:t>2  </a:t>
            </a:r>
            <a:r>
              <a:rPr lang="en-US" dirty="0" smtClean="0">
                <a:cs typeface="Times New Roman"/>
              </a:rPr>
              <a:t>– </a:t>
            </a:r>
            <a:r>
              <a:rPr lang="en-US" dirty="0" err="1" smtClean="0">
                <a:cs typeface="Times New Roman"/>
              </a:rPr>
              <a:t>Ostvareno</a:t>
            </a:r>
            <a:r>
              <a:rPr lang="en-US" dirty="0" smtClean="0">
                <a:cs typeface="Times New Roman"/>
              </a:rPr>
              <a:t> je </a:t>
            </a:r>
            <a:r>
              <a:rPr lang="en-US" dirty="0" err="1" smtClean="0">
                <a:cs typeface="Times New Roman"/>
              </a:rPr>
              <a:t>mnogo</a:t>
            </a:r>
            <a:r>
              <a:rPr lang="en-US" dirty="0" smtClean="0">
                <a:cs typeface="Times New Roman"/>
              </a:rPr>
              <a:t> </a:t>
            </a:r>
            <a:r>
              <a:rPr lang="en-US" dirty="0" err="1" smtClean="0">
                <a:cs typeface="Times New Roman"/>
              </a:rPr>
              <a:t>manje</a:t>
            </a:r>
            <a:r>
              <a:rPr lang="en-US" dirty="0" smtClean="0"/>
              <a:t> </a:t>
            </a:r>
            <a:r>
              <a:rPr lang="en-US" dirty="0" err="1" smtClean="0"/>
              <a:t>od</a:t>
            </a:r>
            <a:r>
              <a:rPr lang="en-US" dirty="0" smtClean="0"/>
              <a:t> o</a:t>
            </a:r>
            <a:r>
              <a:rPr lang="sr-Latn-RS" dirty="0" smtClean="0"/>
              <a:t>č</a:t>
            </a:r>
            <a:r>
              <a:rPr lang="en-US" dirty="0" err="1" smtClean="0"/>
              <a:t>ekivanog</a:t>
            </a:r>
            <a:endParaRPr lang="en-US" dirty="0" smtClean="0"/>
          </a:p>
          <a:p>
            <a:pPr>
              <a:buNone/>
            </a:pPr>
            <a:endParaRPr lang="en-US" dirty="0" smtClean="0"/>
          </a:p>
          <a:p>
            <a:pPr>
              <a:buFontTx/>
              <a:buChar char="-"/>
            </a:pPr>
            <a:r>
              <a:rPr lang="en-US" dirty="0" smtClean="0"/>
              <a:t>1 </a:t>
            </a:r>
            <a:r>
              <a:rPr lang="en-US" dirty="0" smtClean="0">
                <a:cs typeface="Times New Roman"/>
              </a:rPr>
              <a:t>– </a:t>
            </a:r>
            <a:r>
              <a:rPr lang="en-US" dirty="0" err="1" smtClean="0">
                <a:cs typeface="Times New Roman"/>
              </a:rPr>
              <a:t>Ostvareno</a:t>
            </a:r>
            <a:r>
              <a:rPr lang="en-US" dirty="0" smtClean="0">
                <a:cs typeface="Times New Roman"/>
              </a:rPr>
              <a:t> je </a:t>
            </a:r>
            <a:r>
              <a:rPr lang="en-US" dirty="0" err="1" smtClean="0">
                <a:cs typeface="Times New Roman"/>
              </a:rPr>
              <a:t>manje</a:t>
            </a:r>
            <a:r>
              <a:rPr lang="en-US" dirty="0" smtClean="0"/>
              <a:t> </a:t>
            </a:r>
            <a:r>
              <a:rPr lang="en-US" dirty="0" err="1" smtClean="0"/>
              <a:t>od</a:t>
            </a:r>
            <a:r>
              <a:rPr lang="en-US" dirty="0" smtClean="0"/>
              <a:t> o</a:t>
            </a:r>
            <a:r>
              <a:rPr lang="sr-Latn-RS" dirty="0" smtClean="0"/>
              <a:t>č</a:t>
            </a:r>
            <a:r>
              <a:rPr lang="en-US" dirty="0" err="1" smtClean="0"/>
              <a:t>ekivanog</a:t>
            </a:r>
            <a:r>
              <a:rPr lang="en-US" dirty="0" smtClean="0"/>
              <a:t> </a:t>
            </a:r>
          </a:p>
          <a:p>
            <a:pPr>
              <a:buFontTx/>
              <a:buChar char="-"/>
            </a:pPr>
            <a:endParaRPr lang="en-US" dirty="0" smtClean="0"/>
          </a:p>
          <a:p>
            <a:pPr>
              <a:buNone/>
            </a:pPr>
            <a:r>
              <a:rPr lang="en-US" dirty="0" smtClean="0"/>
              <a:t>    0 </a:t>
            </a:r>
            <a:r>
              <a:rPr lang="en-US" dirty="0" smtClean="0">
                <a:cs typeface="Times New Roman"/>
              </a:rPr>
              <a:t>– </a:t>
            </a:r>
            <a:r>
              <a:rPr lang="en-US" dirty="0" smtClean="0"/>
              <a:t>O</a:t>
            </a:r>
            <a:r>
              <a:rPr lang="sr-Latn-RS" dirty="0" smtClean="0"/>
              <a:t>č</a:t>
            </a:r>
            <a:r>
              <a:rPr lang="en-US" dirty="0" err="1" smtClean="0"/>
              <a:t>ekivani</a:t>
            </a:r>
            <a:r>
              <a:rPr lang="en-US" dirty="0" smtClean="0"/>
              <a:t> </a:t>
            </a:r>
            <a:r>
              <a:rPr lang="en-US" dirty="0" err="1" smtClean="0"/>
              <a:t>nivo</a:t>
            </a:r>
            <a:r>
              <a:rPr lang="en-US" dirty="0" smtClean="0"/>
              <a:t> </a:t>
            </a:r>
            <a:r>
              <a:rPr lang="en-US" dirty="0" err="1" smtClean="0"/>
              <a:t>realizacije</a:t>
            </a:r>
            <a:r>
              <a:rPr lang="en-US" dirty="0" smtClean="0"/>
              <a:t> (</a:t>
            </a:r>
            <a:r>
              <a:rPr lang="en-US" dirty="0" err="1" smtClean="0"/>
              <a:t>najverovatniji</a:t>
            </a:r>
            <a:r>
              <a:rPr lang="sr-Latn-RS" dirty="0" smtClean="0"/>
              <a:t>, očekivani</a:t>
            </a:r>
            <a:r>
              <a:rPr lang="en-US" dirty="0" smtClean="0"/>
              <a:t> </a:t>
            </a:r>
            <a:r>
              <a:rPr lang="en-US" dirty="0" err="1" smtClean="0"/>
              <a:t>ishod</a:t>
            </a:r>
            <a:r>
              <a:rPr lang="en-US" dirty="0" smtClean="0"/>
              <a:t>) </a:t>
            </a:r>
          </a:p>
          <a:p>
            <a:pPr>
              <a:buNone/>
            </a:pPr>
            <a:endParaRPr lang="en-US" dirty="0" smtClean="0"/>
          </a:p>
          <a:p>
            <a:pPr>
              <a:buNone/>
            </a:pPr>
            <a:r>
              <a:rPr lang="en-US" dirty="0" smtClean="0"/>
              <a:t>+  1 </a:t>
            </a:r>
            <a:r>
              <a:rPr lang="en-US" dirty="0" smtClean="0">
                <a:cs typeface="Times New Roman"/>
              </a:rPr>
              <a:t>– </a:t>
            </a:r>
            <a:r>
              <a:rPr lang="en-US" dirty="0" err="1" smtClean="0">
                <a:cs typeface="Times New Roman"/>
              </a:rPr>
              <a:t>Ostvareno</a:t>
            </a:r>
            <a:r>
              <a:rPr lang="en-US" dirty="0" smtClean="0">
                <a:cs typeface="Times New Roman"/>
              </a:rPr>
              <a:t> je vi</a:t>
            </a:r>
            <a:r>
              <a:rPr lang="sr-Latn-RS" dirty="0" smtClean="0"/>
              <a:t>š</a:t>
            </a:r>
            <a:r>
              <a:rPr lang="en-US" dirty="0" smtClean="0"/>
              <a:t>e </a:t>
            </a:r>
            <a:r>
              <a:rPr lang="en-US" dirty="0" err="1" smtClean="0"/>
              <a:t>od</a:t>
            </a:r>
            <a:r>
              <a:rPr lang="en-US" dirty="0" smtClean="0"/>
              <a:t> o</a:t>
            </a:r>
            <a:r>
              <a:rPr lang="sr-Latn-RS" dirty="0" smtClean="0"/>
              <a:t>č</a:t>
            </a:r>
            <a:r>
              <a:rPr lang="en-US" dirty="0" err="1" smtClean="0"/>
              <a:t>ekivanog</a:t>
            </a:r>
            <a:r>
              <a:rPr lang="en-US" dirty="0" smtClean="0"/>
              <a:t> </a:t>
            </a:r>
          </a:p>
          <a:p>
            <a:pPr>
              <a:buNone/>
            </a:pPr>
            <a:endParaRPr lang="en-US" dirty="0" smtClean="0"/>
          </a:p>
          <a:p>
            <a:pPr>
              <a:buNone/>
            </a:pPr>
            <a:r>
              <a:rPr lang="en-US" dirty="0" smtClean="0"/>
              <a:t>+  2  </a:t>
            </a:r>
            <a:r>
              <a:rPr lang="en-US" dirty="0" smtClean="0">
                <a:cs typeface="Times New Roman"/>
              </a:rPr>
              <a:t>– </a:t>
            </a:r>
            <a:r>
              <a:rPr lang="en-US" dirty="0" err="1" smtClean="0">
                <a:cs typeface="Times New Roman"/>
              </a:rPr>
              <a:t>Ostvareno</a:t>
            </a:r>
            <a:r>
              <a:rPr lang="en-US" dirty="0" smtClean="0">
                <a:cs typeface="Times New Roman"/>
              </a:rPr>
              <a:t> je </a:t>
            </a:r>
            <a:r>
              <a:rPr lang="en-US" dirty="0" err="1" smtClean="0">
                <a:cs typeface="Times New Roman"/>
              </a:rPr>
              <a:t>mnogo</a:t>
            </a:r>
            <a:r>
              <a:rPr lang="en-US" dirty="0" smtClean="0">
                <a:cs typeface="Times New Roman"/>
              </a:rPr>
              <a:t> vi</a:t>
            </a:r>
            <a:r>
              <a:rPr lang="sr-Latn-RS" dirty="0" smtClean="0"/>
              <a:t>š</a:t>
            </a:r>
            <a:r>
              <a:rPr lang="en-US" dirty="0" smtClean="0"/>
              <a:t>e </a:t>
            </a:r>
            <a:r>
              <a:rPr lang="en-US" dirty="0" err="1" smtClean="0"/>
              <a:t>od</a:t>
            </a:r>
            <a:r>
              <a:rPr lang="en-US" dirty="0" smtClean="0"/>
              <a:t> o</a:t>
            </a:r>
            <a:r>
              <a:rPr lang="sr-Latn-RS" dirty="0" smtClean="0"/>
              <a:t>č</a:t>
            </a:r>
            <a:r>
              <a:rPr lang="en-US" dirty="0" err="1" smtClean="0"/>
              <a:t>ekivanog</a:t>
            </a:r>
            <a:endParaRPr lang="en-US" dirty="0" smtClean="0"/>
          </a:p>
          <a:p>
            <a:pPr>
              <a:buNone/>
            </a:pPr>
            <a:r>
              <a:rPr lang="en-US" dirty="0" smtClean="0"/>
              <a:t>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Kriterijumi</a:t>
            </a:r>
            <a:r>
              <a:rPr lang="en-US" dirty="0" smtClean="0"/>
              <a:t> </a:t>
            </a:r>
            <a:r>
              <a:rPr lang="en-US" dirty="0" err="1" smtClean="0"/>
              <a:t>formiraju</a:t>
            </a:r>
            <a:r>
              <a:rPr lang="en-US" dirty="0" smtClean="0"/>
              <a:t> pre </a:t>
            </a:r>
            <a:r>
              <a:rPr lang="en-US" dirty="0" err="1" smtClean="0"/>
              <a:t>po</a:t>
            </a:r>
            <a:r>
              <a:rPr lang="sr-Latn-RS" dirty="0" smtClean="0"/>
              <a:t>č</a:t>
            </a:r>
            <a:r>
              <a:rPr lang="en-US" dirty="0" err="1" smtClean="0"/>
              <a:t>etka</a:t>
            </a:r>
            <a:r>
              <a:rPr lang="en-US" dirty="0" smtClean="0"/>
              <a:t> </a:t>
            </a:r>
            <a:r>
              <a:rPr lang="en-US" dirty="0" err="1" smtClean="0"/>
              <a:t>procesa</a:t>
            </a:r>
            <a:r>
              <a:rPr lang="en-US" dirty="0" smtClean="0"/>
              <a:t> </a:t>
            </a:r>
            <a:r>
              <a:rPr lang="en-US" dirty="0" err="1" smtClean="0"/>
              <a:t>realizacije</a:t>
            </a:r>
            <a:r>
              <a:rPr lang="en-US" dirty="0" smtClean="0"/>
              <a:t> </a:t>
            </a:r>
            <a:r>
              <a:rPr lang="en-US" dirty="0" err="1" smtClean="0"/>
              <a:t>cilja</a:t>
            </a:r>
            <a:endParaRPr lang="en-US" dirty="0" smtClean="0"/>
          </a:p>
          <a:p>
            <a:endParaRPr lang="en-US" dirty="0" smtClean="0"/>
          </a:p>
          <a:p>
            <a:r>
              <a:rPr lang="en-US" dirty="0" err="1" smtClean="0"/>
              <a:t>Koriste</a:t>
            </a:r>
            <a:r>
              <a:rPr lang="en-US" dirty="0" smtClean="0"/>
              <a:t> se </a:t>
            </a:r>
            <a:r>
              <a:rPr lang="en-US" dirty="0" err="1" smtClean="0"/>
              <a:t>različiti</a:t>
            </a:r>
            <a:r>
              <a:rPr lang="en-US" dirty="0" smtClean="0"/>
              <a:t> </a:t>
            </a:r>
            <a:r>
              <a:rPr lang="en-US" dirty="0" err="1" smtClean="0"/>
              <a:t>načini</a:t>
            </a:r>
            <a:r>
              <a:rPr lang="en-US" dirty="0" smtClean="0"/>
              <a:t> </a:t>
            </a:r>
            <a:r>
              <a:rPr lang="en-US" dirty="0" err="1" smtClean="0"/>
              <a:t>procene</a:t>
            </a:r>
            <a:r>
              <a:rPr lang="en-US" dirty="0" smtClean="0"/>
              <a:t> (</a:t>
            </a:r>
            <a:r>
              <a:rPr lang="en-US" dirty="0" err="1" smtClean="0"/>
              <a:t>skale</a:t>
            </a:r>
            <a:r>
              <a:rPr lang="en-US" dirty="0" smtClean="0"/>
              <a:t>, </a:t>
            </a:r>
            <a:r>
              <a:rPr lang="en-US" dirty="0" err="1" smtClean="0"/>
              <a:t>upitnici</a:t>
            </a:r>
            <a:r>
              <a:rPr lang="en-US" dirty="0" smtClean="0"/>
              <a:t>, </a:t>
            </a:r>
            <a:r>
              <a:rPr lang="en-US" dirty="0" err="1" smtClean="0"/>
              <a:t>posmatranje</a:t>
            </a:r>
            <a:r>
              <a:rPr lang="en-US" dirty="0" smtClean="0"/>
              <a:t>)</a:t>
            </a:r>
          </a:p>
          <a:p>
            <a:endParaRPr lang="en-US" dirty="0" smtClean="0"/>
          </a:p>
          <a:p>
            <a:r>
              <a:rPr lang="en-US" dirty="0" err="1" smtClean="0"/>
              <a:t>Ukoliko</a:t>
            </a:r>
            <a:r>
              <a:rPr lang="en-US" dirty="0" smtClean="0"/>
              <a:t> se </a:t>
            </a:r>
            <a:r>
              <a:rPr lang="en-US" dirty="0" err="1" smtClean="0"/>
              <a:t>nivo</a:t>
            </a:r>
            <a:r>
              <a:rPr lang="en-US" dirty="0" smtClean="0"/>
              <a:t> +2 </a:t>
            </a:r>
            <a:r>
              <a:rPr lang="en-US" dirty="0" err="1" smtClean="0"/>
              <a:t>dosegne</a:t>
            </a:r>
            <a:r>
              <a:rPr lang="en-US" dirty="0" smtClean="0"/>
              <a:t> pre </a:t>
            </a:r>
            <a:r>
              <a:rPr lang="en-US" dirty="0" err="1" smtClean="0"/>
              <a:t>očekivanog</a:t>
            </a:r>
            <a:r>
              <a:rPr lang="en-US" dirty="0" smtClean="0"/>
              <a:t> </a:t>
            </a:r>
            <a:r>
              <a:rPr lang="en-US" dirty="0" err="1" smtClean="0"/>
              <a:t>perioda</a:t>
            </a:r>
            <a:r>
              <a:rPr lang="en-US" dirty="0" smtClean="0"/>
              <a:t>, </a:t>
            </a:r>
            <a:r>
              <a:rPr lang="en-US" dirty="0" err="1" smtClean="0"/>
              <a:t>povećavaju</a:t>
            </a:r>
            <a:r>
              <a:rPr lang="en-US" dirty="0" smtClean="0"/>
              <a:t> se </a:t>
            </a:r>
            <a:r>
              <a:rPr lang="en-US" dirty="0" err="1" smtClean="0"/>
              <a:t>očekivanja</a:t>
            </a:r>
            <a:r>
              <a:rPr lang="en-US" dirty="0" smtClean="0"/>
              <a:t> </a:t>
            </a:r>
            <a:r>
              <a:rPr lang="sr-Latn-RS" dirty="0" smtClean="0"/>
              <a:t>i redefiniše se cilj. Ukoliko je ishod – 2, cilj se redefiniše, deli se u više etapa, produžava se vreme realizacije, obezbeđuju se dodatna sredstva i podrška. </a:t>
            </a:r>
            <a:endParaRPr lang="en-US" dirty="0" smtClean="0"/>
          </a:p>
          <a:p>
            <a:endParaRPr lang="en-US" dirty="0"/>
          </a:p>
        </p:txBody>
      </p:sp>
      <p:sp>
        <p:nvSpPr>
          <p:cNvPr id="4" name="Title 1"/>
          <p:cNvSpPr txBox="1">
            <a:spLocks/>
          </p:cNvSpPr>
          <p:nvPr/>
        </p:nvSpPr>
        <p:spPr>
          <a:xfrm>
            <a:off x="706597" y="779504"/>
            <a:ext cx="9613861" cy="108093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r-Latn-RS" sz="3600" b="0" i="0" u="none" strike="noStrike" kern="1200" cap="none" spc="0" normalizeH="0" baseline="0" noProof="0" dirty="0" smtClean="0">
                <a:ln>
                  <a:noFill/>
                </a:ln>
                <a:solidFill>
                  <a:schemeClr val="tx1"/>
                </a:solidFill>
                <a:effectLst/>
                <a:uLnTx/>
                <a:uFillTx/>
                <a:latin typeface="+mj-lt"/>
                <a:ea typeface="+mj-ea"/>
                <a:cs typeface="+mj-cs"/>
              </a:rPr>
              <a:t>Vrednovanje nivoa postignuća (kvantifikacija)</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Ciljevi u oblasti </a:t>
            </a:r>
            <a:r>
              <a:rPr lang="sr-Latn-RS" dirty="0" smtClean="0"/>
              <a:t>s</a:t>
            </a:r>
            <a:r>
              <a:rPr lang="en-US" dirty="0" err="1" smtClean="0"/>
              <a:t>ocijaln</a:t>
            </a:r>
            <a:r>
              <a:rPr lang="sr-Latn-RS" dirty="0" smtClean="0"/>
              <a:t>ih</a:t>
            </a:r>
            <a:r>
              <a:rPr lang="en-US" dirty="0" smtClean="0"/>
              <a:t> </a:t>
            </a:r>
            <a:r>
              <a:rPr lang="en-US" dirty="0" err="1" smtClean="0"/>
              <a:t>interakcij</a:t>
            </a:r>
            <a:r>
              <a:rPr lang="sr-Latn-RS" dirty="0" smtClean="0"/>
              <a:t>a (GAS)</a:t>
            </a:r>
            <a:endParaRPr lang="en-US" dirty="0"/>
          </a:p>
        </p:txBody>
      </p:sp>
      <p:graphicFrame>
        <p:nvGraphicFramePr>
          <p:cNvPr id="4" name="Content Placeholder 3"/>
          <p:cNvGraphicFramePr>
            <a:graphicFrameLocks noGrp="1"/>
          </p:cNvGraphicFramePr>
          <p:nvPr>
            <p:ph idx="1"/>
          </p:nvPr>
        </p:nvGraphicFramePr>
        <p:xfrm>
          <a:off x="0" y="2205129"/>
          <a:ext cx="12192000" cy="4652871"/>
        </p:xfrm>
        <a:graphic>
          <a:graphicData uri="http://schemas.openxmlformats.org/drawingml/2006/table">
            <a:tbl>
              <a:tblPr firstRow="1" bandRow="1">
                <a:tableStyleId>{3C2FFA5D-87B4-456A-9821-1D502468CF0F}</a:tableStyleId>
              </a:tblPr>
              <a:tblGrid>
                <a:gridCol w="860015"/>
                <a:gridCol w="11331985"/>
              </a:tblGrid>
              <a:tr h="538071">
                <a:tc gridSpan="2">
                  <a:txBody>
                    <a:bodyPr/>
                    <a:lstStyle/>
                    <a:p>
                      <a:pPr algn="ctr"/>
                      <a:r>
                        <a:rPr lang="sr-Latn-RS" sz="2400" dirty="0" smtClean="0"/>
                        <a:t>Cilj 1</a:t>
                      </a:r>
                      <a:r>
                        <a:rPr lang="sr-Latn-RS" sz="2400" baseline="0" dirty="0" smtClean="0"/>
                        <a:t> </a:t>
                      </a:r>
                      <a:r>
                        <a:rPr lang="sr-Latn-RS" sz="2400" baseline="0" dirty="0" smtClean="0">
                          <a:latin typeface="Times New Roman"/>
                          <a:cs typeface="Times New Roman"/>
                        </a:rPr>
                        <a:t>–</a:t>
                      </a:r>
                      <a:r>
                        <a:rPr lang="sr-Latn-RS" sz="2400" baseline="0" dirty="0" smtClean="0"/>
                        <a:t> </a:t>
                      </a:r>
                      <a:r>
                        <a:rPr lang="en-US" sz="2400" dirty="0" err="1" smtClean="0"/>
                        <a:t>Stajanje</a:t>
                      </a:r>
                      <a:r>
                        <a:rPr lang="en-US" sz="2400" dirty="0" smtClean="0"/>
                        <a:t> </a:t>
                      </a:r>
                      <a:r>
                        <a:rPr lang="en-US" sz="2400" dirty="0" err="1" smtClean="0"/>
                        <a:t>na</a:t>
                      </a:r>
                      <a:r>
                        <a:rPr lang="en-US" sz="2400" dirty="0" smtClean="0"/>
                        <a:t> </a:t>
                      </a:r>
                      <a:r>
                        <a:rPr lang="en-US" sz="2400" dirty="0" err="1" smtClean="0"/>
                        <a:t>odgovaraju</a:t>
                      </a:r>
                      <a:r>
                        <a:rPr lang="sr-Latn-RS" sz="2400" dirty="0" smtClean="0"/>
                        <a:t>ć</a:t>
                      </a:r>
                      <a:r>
                        <a:rPr lang="en-US" sz="2400" dirty="0" err="1" smtClean="0"/>
                        <a:t>em</a:t>
                      </a:r>
                      <a:r>
                        <a:rPr lang="en-US" sz="2400" dirty="0" smtClean="0"/>
                        <a:t> </a:t>
                      </a:r>
                      <a:r>
                        <a:rPr lang="en-US" sz="2400" dirty="0" err="1" smtClean="0"/>
                        <a:t>rastojanju</a:t>
                      </a:r>
                      <a:r>
                        <a:rPr lang="en-US" sz="2400" dirty="0" smtClean="0"/>
                        <a:t> u</a:t>
                      </a:r>
                      <a:r>
                        <a:rPr lang="en-US" sz="2400" baseline="0" dirty="0" smtClean="0"/>
                        <a:t> </a:t>
                      </a:r>
                      <a:r>
                        <a:rPr lang="en-US" sz="2400" baseline="0" dirty="0" err="1" smtClean="0"/>
                        <a:t>odnosu</a:t>
                      </a:r>
                      <a:r>
                        <a:rPr lang="en-US" sz="2400" baseline="0" dirty="0" smtClean="0"/>
                        <a:t> </a:t>
                      </a:r>
                      <a:r>
                        <a:rPr lang="en-US" sz="2400" baseline="0" dirty="0" err="1" smtClean="0"/>
                        <a:t>na</a:t>
                      </a:r>
                      <a:r>
                        <a:rPr lang="en-US" sz="2400" baseline="0" dirty="0" smtClean="0"/>
                        <a:t> </a:t>
                      </a:r>
                      <a:r>
                        <a:rPr lang="en-US" sz="2400" baseline="0" dirty="0" err="1" smtClean="0"/>
                        <a:t>sagovornika</a:t>
                      </a:r>
                      <a:endParaRPr lang="en-US" sz="2400" dirty="0" smtClean="0">
                        <a:solidFill>
                          <a:schemeClr val="bg1"/>
                        </a:solidFill>
                      </a:endParaRPr>
                    </a:p>
                  </a:txBody>
                  <a:tcPr>
                    <a:solidFill>
                      <a:schemeClr val="bg1"/>
                    </a:solidFill>
                  </a:tcPr>
                </a:tc>
                <a:tc hMerge="1">
                  <a:txBody>
                    <a:bodyPr/>
                    <a:lstStyle/>
                    <a:p>
                      <a:pPr algn="ctr"/>
                      <a:endParaRPr lang="en-US" sz="2400" dirty="0" smtClean="0">
                        <a:solidFill>
                          <a:schemeClr val="bg1"/>
                        </a:solidFill>
                      </a:endParaRPr>
                    </a:p>
                  </a:txBody>
                  <a:tcPr/>
                </a:tc>
              </a:tr>
              <a:tr h="538071">
                <a:tc>
                  <a:txBody>
                    <a:bodyPr/>
                    <a:lstStyle/>
                    <a:p>
                      <a:r>
                        <a:rPr lang="en-US" sz="2400" b="1" dirty="0" smtClean="0"/>
                        <a:t> -2</a:t>
                      </a:r>
                      <a:endParaRPr lang="en-US" sz="2400" b="1" dirty="0"/>
                    </a:p>
                  </a:txBody>
                  <a:tcPr anchor="ctr"/>
                </a:tc>
                <a:tc>
                  <a:txBody>
                    <a:bodyPr/>
                    <a:lstStyle/>
                    <a:p>
                      <a:r>
                        <a:rPr lang="en-US" sz="2400" dirty="0" err="1" smtClean="0"/>
                        <a:t>Tokom</a:t>
                      </a:r>
                      <a:r>
                        <a:rPr lang="en-US" sz="2400" dirty="0" smtClean="0"/>
                        <a:t> vi</a:t>
                      </a:r>
                      <a:r>
                        <a:rPr lang="sr-Latn-RS" sz="2400" dirty="0" smtClean="0"/>
                        <a:t>š</a:t>
                      </a:r>
                      <a:r>
                        <a:rPr lang="en-US" sz="2400" dirty="0" smtClean="0"/>
                        <a:t>e </a:t>
                      </a:r>
                      <a:r>
                        <a:rPr lang="en-US" sz="2400" dirty="0" err="1" smtClean="0"/>
                        <a:t>od</a:t>
                      </a:r>
                      <a:r>
                        <a:rPr lang="en-US" sz="2400" baseline="0" dirty="0" smtClean="0"/>
                        <a:t> 85% </a:t>
                      </a:r>
                      <a:r>
                        <a:rPr lang="en-US" sz="2400" baseline="0" dirty="0" err="1" smtClean="0"/>
                        <a:t>vremena</a:t>
                      </a:r>
                      <a:r>
                        <a:rPr lang="en-US" sz="2400" baseline="0" dirty="0" smtClean="0"/>
                        <a:t> </a:t>
                      </a:r>
                      <a:r>
                        <a:rPr lang="en-US" sz="2400" baseline="0" dirty="0" err="1" smtClean="0"/>
                        <a:t>koje</a:t>
                      </a:r>
                      <a:r>
                        <a:rPr lang="en-US" sz="2400" baseline="0" dirty="0" smtClean="0"/>
                        <a:t> </a:t>
                      </a:r>
                      <a:r>
                        <a:rPr lang="en-US" sz="2400" baseline="0" dirty="0" err="1" smtClean="0"/>
                        <a:t>provede</a:t>
                      </a:r>
                      <a:r>
                        <a:rPr lang="en-US" sz="2400" baseline="0" dirty="0" smtClean="0"/>
                        <a:t> </a:t>
                      </a:r>
                      <a:r>
                        <a:rPr lang="en-US" sz="2400" baseline="0" dirty="0" err="1" smtClean="0"/>
                        <a:t>razgovaraju</a:t>
                      </a:r>
                      <a:r>
                        <a:rPr lang="sr-Latn-RS" sz="2400" dirty="0" smtClean="0"/>
                        <a:t>ć</a:t>
                      </a:r>
                      <a:r>
                        <a:rPr lang="en-US" sz="2400" dirty="0" err="1" smtClean="0"/>
                        <a:t>i,</a:t>
                      </a:r>
                      <a:r>
                        <a:rPr lang="en-US" sz="2400" baseline="0" dirty="0" err="1" smtClean="0"/>
                        <a:t>stoji</a:t>
                      </a:r>
                      <a:r>
                        <a:rPr lang="en-US" sz="2400" baseline="0" dirty="0" smtClean="0"/>
                        <a:t> </a:t>
                      </a:r>
                      <a:r>
                        <a:rPr lang="en-US" sz="2400" baseline="0" dirty="0" err="1" smtClean="0"/>
                        <a:t>na</a:t>
                      </a:r>
                      <a:r>
                        <a:rPr lang="en-US" sz="2400" baseline="0" dirty="0" smtClean="0"/>
                        <a:t> </a:t>
                      </a:r>
                      <a:r>
                        <a:rPr lang="en-US" sz="2400" baseline="0" dirty="0" err="1" smtClean="0"/>
                        <a:t>manje</a:t>
                      </a:r>
                      <a:r>
                        <a:rPr lang="en-US" sz="2400" baseline="0" dirty="0" smtClean="0"/>
                        <a:t> </a:t>
                      </a:r>
                      <a:r>
                        <a:rPr lang="en-US" sz="2400" baseline="0" dirty="0" err="1" smtClean="0"/>
                        <a:t>od</a:t>
                      </a:r>
                      <a:r>
                        <a:rPr lang="en-US" sz="2400" baseline="0" dirty="0" smtClean="0"/>
                        <a:t> 60 cm </a:t>
                      </a:r>
                      <a:r>
                        <a:rPr lang="en-US" sz="2400" baseline="0" dirty="0" err="1" smtClean="0"/>
                        <a:t>udaljen</a:t>
                      </a:r>
                      <a:r>
                        <a:rPr lang="en-US" sz="2400" baseline="0" dirty="0" smtClean="0"/>
                        <a:t> </a:t>
                      </a:r>
                      <a:r>
                        <a:rPr lang="en-US" sz="2400" baseline="0" dirty="0" err="1" smtClean="0"/>
                        <a:t>od</a:t>
                      </a:r>
                      <a:r>
                        <a:rPr lang="en-US" sz="2400" baseline="0" dirty="0" smtClean="0"/>
                        <a:t> </a:t>
                      </a:r>
                      <a:r>
                        <a:rPr lang="en-US" sz="2400" baseline="0" dirty="0" err="1" smtClean="0"/>
                        <a:t>sagovornika</a:t>
                      </a:r>
                      <a:r>
                        <a:rPr lang="en-US" sz="2400" baseline="0" dirty="0" smtClean="0"/>
                        <a:t>. </a:t>
                      </a:r>
                      <a:endParaRPr lang="en-US" sz="2400" dirty="0"/>
                    </a:p>
                  </a:txBody>
                  <a:tcPr/>
                </a:tc>
              </a:tr>
              <a:tr h="538071">
                <a:tc>
                  <a:txBody>
                    <a:bodyPr/>
                    <a:lstStyle/>
                    <a:p>
                      <a:r>
                        <a:rPr lang="en-US" sz="2400" b="1" dirty="0" smtClean="0"/>
                        <a:t> -1</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err="1" smtClean="0"/>
                        <a:t>Od</a:t>
                      </a:r>
                      <a:r>
                        <a:rPr lang="en-US" sz="2400" dirty="0" err="1" smtClean="0"/>
                        <a:t>r</a:t>
                      </a:r>
                      <a:r>
                        <a:rPr lang="sr-Latn-RS" sz="2400" dirty="0" smtClean="0"/>
                        <a:t>ž</a:t>
                      </a:r>
                      <a:r>
                        <a:rPr lang="en-US" sz="2400" dirty="0" err="1" smtClean="0"/>
                        <a:t>ava</a:t>
                      </a:r>
                      <a:r>
                        <a:rPr lang="en-US" sz="2400" dirty="0" smtClean="0"/>
                        <a:t> </a:t>
                      </a:r>
                      <a:r>
                        <a:rPr lang="en-US" sz="2400" dirty="0" err="1" smtClean="0"/>
                        <a:t>odstojanje</a:t>
                      </a:r>
                      <a:r>
                        <a:rPr lang="en-US" sz="2400" baseline="0" dirty="0" smtClean="0"/>
                        <a:t> </a:t>
                      </a:r>
                      <a:r>
                        <a:rPr lang="en-US" sz="2400" baseline="0" dirty="0" err="1" smtClean="0"/>
                        <a:t>od</a:t>
                      </a:r>
                      <a:r>
                        <a:rPr lang="en-US" sz="2400" baseline="0" dirty="0" smtClean="0"/>
                        <a:t> </a:t>
                      </a:r>
                      <a:r>
                        <a:rPr lang="en-US" sz="2400" baseline="0" dirty="0" err="1" smtClean="0"/>
                        <a:t>sagovornika</a:t>
                      </a:r>
                      <a:r>
                        <a:rPr lang="en-US" sz="2400" baseline="0" dirty="0" smtClean="0"/>
                        <a:t> </a:t>
                      </a:r>
                      <a:r>
                        <a:rPr lang="en-US" sz="2400" baseline="0" dirty="0" err="1" smtClean="0"/>
                        <a:t>od</a:t>
                      </a:r>
                      <a:r>
                        <a:rPr lang="en-US" sz="2400" baseline="0" dirty="0" smtClean="0"/>
                        <a:t> 60 do 120 cm </a:t>
                      </a:r>
                      <a:r>
                        <a:rPr lang="en-US" sz="2400" baseline="0" dirty="0" err="1" smtClean="0"/>
                        <a:t>tokom</a:t>
                      </a:r>
                      <a:r>
                        <a:rPr lang="en-US" sz="2400" baseline="0" dirty="0" smtClean="0"/>
                        <a:t> 30% </a:t>
                      </a:r>
                      <a:r>
                        <a:rPr lang="en-US" sz="2400" baseline="0" dirty="0" err="1" smtClean="0"/>
                        <a:t>vremena</a:t>
                      </a:r>
                      <a:r>
                        <a:rPr lang="en-US" sz="2400" baseline="0" dirty="0" smtClean="0"/>
                        <a:t> </a:t>
                      </a:r>
                      <a:r>
                        <a:rPr lang="en-US" sz="2400" baseline="0" dirty="0" err="1" smtClean="0"/>
                        <a:t>koje</a:t>
                      </a:r>
                      <a:r>
                        <a:rPr lang="en-US" sz="2400" baseline="0" dirty="0" smtClean="0"/>
                        <a:t> </a:t>
                      </a:r>
                      <a:r>
                        <a:rPr lang="en-US" sz="2400" baseline="0" dirty="0" err="1" smtClean="0"/>
                        <a:t>provede</a:t>
                      </a:r>
                      <a:r>
                        <a:rPr lang="en-US" sz="2400" baseline="0" dirty="0" smtClean="0"/>
                        <a:t> </a:t>
                      </a:r>
                      <a:r>
                        <a:rPr lang="en-US" sz="2400" baseline="0" dirty="0" err="1" smtClean="0"/>
                        <a:t>razgovaraju</a:t>
                      </a:r>
                      <a:r>
                        <a:rPr lang="sr-Latn-RS" sz="2400" dirty="0" smtClean="0"/>
                        <a:t>ć</a:t>
                      </a:r>
                      <a:r>
                        <a:rPr lang="en-US" sz="2400" dirty="0" err="1" smtClean="0"/>
                        <a:t>i</a:t>
                      </a:r>
                      <a:endParaRPr lang="en-US" sz="2400" dirty="0" smtClean="0"/>
                    </a:p>
                  </a:txBody>
                  <a:tcPr/>
                </a:tc>
              </a:tr>
              <a:tr h="538071">
                <a:tc>
                  <a:txBody>
                    <a:bodyPr/>
                    <a:lstStyle/>
                    <a:p>
                      <a:r>
                        <a:rPr lang="en-US" sz="2400" b="1" dirty="0" smtClean="0"/>
                        <a:t>  0</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err="1" smtClean="0"/>
                        <a:t>Od</a:t>
                      </a:r>
                      <a:r>
                        <a:rPr lang="en-US" sz="2400" dirty="0" err="1" smtClean="0"/>
                        <a:t>r</a:t>
                      </a:r>
                      <a:r>
                        <a:rPr lang="sr-Latn-RS" sz="2400" dirty="0" smtClean="0"/>
                        <a:t>ž</a:t>
                      </a:r>
                      <a:r>
                        <a:rPr lang="en-US" sz="2400" dirty="0" err="1" smtClean="0"/>
                        <a:t>ava</a:t>
                      </a:r>
                      <a:r>
                        <a:rPr lang="en-US" sz="2400" dirty="0" smtClean="0"/>
                        <a:t> </a:t>
                      </a:r>
                      <a:r>
                        <a:rPr lang="en-US" sz="2400" dirty="0" err="1" smtClean="0"/>
                        <a:t>odstojanje</a:t>
                      </a:r>
                      <a:r>
                        <a:rPr lang="en-US" sz="2400" baseline="0" dirty="0" smtClean="0"/>
                        <a:t> </a:t>
                      </a:r>
                      <a:r>
                        <a:rPr lang="en-US" sz="2400" baseline="0" dirty="0" err="1" smtClean="0"/>
                        <a:t>od</a:t>
                      </a:r>
                      <a:r>
                        <a:rPr lang="en-US" sz="2400" baseline="0" dirty="0" smtClean="0"/>
                        <a:t> </a:t>
                      </a:r>
                      <a:r>
                        <a:rPr lang="en-US" sz="2400" baseline="0" dirty="0" err="1" smtClean="0"/>
                        <a:t>sagovornika</a:t>
                      </a:r>
                      <a:r>
                        <a:rPr lang="en-US" sz="2400" baseline="0" dirty="0" smtClean="0"/>
                        <a:t> </a:t>
                      </a:r>
                      <a:r>
                        <a:rPr lang="en-US" sz="2400" baseline="0" dirty="0" err="1" smtClean="0"/>
                        <a:t>od</a:t>
                      </a:r>
                      <a:r>
                        <a:rPr lang="en-US" sz="2400" baseline="0" dirty="0" smtClean="0"/>
                        <a:t> 60 do 120 cm </a:t>
                      </a:r>
                      <a:r>
                        <a:rPr lang="en-US" sz="2400" baseline="0" dirty="0" err="1" smtClean="0"/>
                        <a:t>tokom</a:t>
                      </a:r>
                      <a:r>
                        <a:rPr lang="en-US" sz="2400" baseline="0" dirty="0" smtClean="0"/>
                        <a:t> 50% </a:t>
                      </a:r>
                      <a:r>
                        <a:rPr lang="en-US" sz="2400" baseline="0" dirty="0" err="1" smtClean="0"/>
                        <a:t>vremena</a:t>
                      </a:r>
                      <a:r>
                        <a:rPr lang="en-US" sz="2400" baseline="0" dirty="0" smtClean="0"/>
                        <a:t> </a:t>
                      </a:r>
                      <a:r>
                        <a:rPr lang="en-US" sz="2400" baseline="0" dirty="0" err="1" smtClean="0"/>
                        <a:t>koje</a:t>
                      </a:r>
                      <a:r>
                        <a:rPr lang="en-US" sz="2400" baseline="0" dirty="0" smtClean="0"/>
                        <a:t> </a:t>
                      </a:r>
                      <a:r>
                        <a:rPr lang="en-US" sz="2400" baseline="0" dirty="0" err="1" smtClean="0"/>
                        <a:t>provede</a:t>
                      </a:r>
                      <a:r>
                        <a:rPr lang="en-US" sz="2400" baseline="0" dirty="0" smtClean="0"/>
                        <a:t> </a:t>
                      </a:r>
                      <a:r>
                        <a:rPr lang="en-US" sz="2400" baseline="0" dirty="0" err="1" smtClean="0"/>
                        <a:t>razgovaraju</a:t>
                      </a:r>
                      <a:r>
                        <a:rPr lang="sr-Latn-RS" sz="2400" dirty="0" smtClean="0"/>
                        <a:t>ć</a:t>
                      </a:r>
                      <a:r>
                        <a:rPr lang="en-US" sz="2400" dirty="0" err="1" smtClean="0"/>
                        <a:t>i</a:t>
                      </a:r>
                      <a:endParaRPr lang="en-US" sz="2400" dirty="0" smtClean="0"/>
                    </a:p>
                  </a:txBody>
                  <a:tcPr/>
                </a:tc>
              </a:tr>
              <a:tr h="538071">
                <a:tc>
                  <a:txBody>
                    <a:bodyPr/>
                    <a:lstStyle/>
                    <a:p>
                      <a:r>
                        <a:rPr lang="en-US" sz="2400" b="1" dirty="0" smtClean="0"/>
                        <a:t> +1</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aseline="0" dirty="0" err="1" smtClean="0"/>
                        <a:t>Od</a:t>
                      </a:r>
                      <a:r>
                        <a:rPr lang="en-US" sz="2400" dirty="0" err="1" smtClean="0"/>
                        <a:t>r</a:t>
                      </a:r>
                      <a:r>
                        <a:rPr lang="sr-Latn-RS" sz="2400" dirty="0" smtClean="0"/>
                        <a:t>ž</a:t>
                      </a:r>
                      <a:r>
                        <a:rPr lang="en-US" sz="2400" dirty="0" err="1" smtClean="0"/>
                        <a:t>ava</a:t>
                      </a:r>
                      <a:r>
                        <a:rPr lang="en-US" sz="2400" dirty="0" smtClean="0"/>
                        <a:t> </a:t>
                      </a:r>
                      <a:r>
                        <a:rPr lang="en-US" sz="2400" dirty="0" err="1" smtClean="0"/>
                        <a:t>odstojanje</a:t>
                      </a:r>
                      <a:r>
                        <a:rPr lang="en-US" sz="2400" baseline="0" dirty="0" smtClean="0"/>
                        <a:t> </a:t>
                      </a:r>
                      <a:r>
                        <a:rPr lang="en-US" sz="2400" baseline="0" dirty="0" err="1" smtClean="0"/>
                        <a:t>od</a:t>
                      </a:r>
                      <a:r>
                        <a:rPr lang="en-US" sz="2400" baseline="0" dirty="0" smtClean="0"/>
                        <a:t> </a:t>
                      </a:r>
                      <a:r>
                        <a:rPr lang="en-US" sz="2400" baseline="0" dirty="0" err="1" smtClean="0"/>
                        <a:t>sagovornika</a:t>
                      </a:r>
                      <a:r>
                        <a:rPr lang="en-US" sz="2400" baseline="0" dirty="0" smtClean="0"/>
                        <a:t> </a:t>
                      </a:r>
                      <a:r>
                        <a:rPr lang="en-US" sz="2400" baseline="0" dirty="0" err="1" smtClean="0"/>
                        <a:t>od</a:t>
                      </a:r>
                      <a:r>
                        <a:rPr lang="en-US" sz="2400" baseline="0" dirty="0" smtClean="0"/>
                        <a:t> 60 do 120 cm </a:t>
                      </a:r>
                      <a:r>
                        <a:rPr lang="en-US" sz="2400" baseline="0" dirty="0" err="1" smtClean="0"/>
                        <a:t>tokom</a:t>
                      </a:r>
                      <a:r>
                        <a:rPr lang="en-US" sz="2400" baseline="0" dirty="0" smtClean="0"/>
                        <a:t> 70% </a:t>
                      </a:r>
                      <a:r>
                        <a:rPr lang="en-US" sz="2400" baseline="0" dirty="0" err="1" smtClean="0"/>
                        <a:t>vremena</a:t>
                      </a:r>
                      <a:r>
                        <a:rPr lang="en-US" sz="2400" baseline="0" dirty="0" smtClean="0"/>
                        <a:t> </a:t>
                      </a:r>
                      <a:r>
                        <a:rPr lang="en-US" sz="2400" baseline="0" dirty="0" err="1" smtClean="0"/>
                        <a:t>koje</a:t>
                      </a:r>
                      <a:r>
                        <a:rPr lang="en-US" sz="2400" baseline="0" dirty="0" smtClean="0"/>
                        <a:t> </a:t>
                      </a:r>
                      <a:r>
                        <a:rPr lang="en-US" sz="2400" baseline="0" dirty="0" err="1" smtClean="0"/>
                        <a:t>provede</a:t>
                      </a:r>
                      <a:r>
                        <a:rPr lang="en-US" sz="2400" baseline="0" dirty="0" smtClean="0"/>
                        <a:t> </a:t>
                      </a:r>
                      <a:r>
                        <a:rPr lang="en-US" sz="2400" baseline="0" dirty="0" err="1" smtClean="0"/>
                        <a:t>razgovaraju</a:t>
                      </a:r>
                      <a:r>
                        <a:rPr lang="sr-Latn-RS" sz="2400" dirty="0" smtClean="0"/>
                        <a:t>ć</a:t>
                      </a:r>
                      <a:r>
                        <a:rPr lang="en-US" sz="2400" dirty="0" err="1" smtClean="0"/>
                        <a:t>i</a:t>
                      </a:r>
                      <a:endParaRPr lang="en-US" sz="2400" dirty="0" smtClean="0"/>
                    </a:p>
                  </a:txBody>
                  <a:tcPr/>
                </a:tc>
              </a:tr>
              <a:tr h="538071">
                <a:tc>
                  <a:txBody>
                    <a:bodyPr/>
                    <a:lstStyle/>
                    <a:p>
                      <a:r>
                        <a:rPr lang="en-US" sz="2400" b="1" dirty="0" smtClean="0"/>
                        <a:t> +2</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Tokom</a:t>
                      </a:r>
                      <a:r>
                        <a:rPr lang="en-US" sz="2400" dirty="0" smtClean="0"/>
                        <a:t> vi</a:t>
                      </a:r>
                      <a:r>
                        <a:rPr lang="sr-Latn-RS" sz="2400" dirty="0" smtClean="0"/>
                        <a:t>š</a:t>
                      </a:r>
                      <a:r>
                        <a:rPr lang="en-US" sz="2400" dirty="0" smtClean="0"/>
                        <a:t>e </a:t>
                      </a:r>
                      <a:r>
                        <a:rPr lang="en-US" sz="2400" dirty="0" err="1" smtClean="0"/>
                        <a:t>od</a:t>
                      </a:r>
                      <a:r>
                        <a:rPr lang="en-US" sz="2400" baseline="0" dirty="0" smtClean="0"/>
                        <a:t> 90% </a:t>
                      </a:r>
                      <a:r>
                        <a:rPr lang="en-US" sz="2400" baseline="0" dirty="0" err="1" smtClean="0"/>
                        <a:t>vremena</a:t>
                      </a:r>
                      <a:r>
                        <a:rPr lang="en-US" sz="2400" baseline="0" dirty="0" smtClean="0"/>
                        <a:t> </a:t>
                      </a:r>
                      <a:r>
                        <a:rPr lang="en-US" sz="2400" baseline="0" dirty="0" err="1" smtClean="0"/>
                        <a:t>koje</a:t>
                      </a:r>
                      <a:r>
                        <a:rPr lang="en-US" sz="2400" baseline="0" dirty="0" smtClean="0"/>
                        <a:t> </a:t>
                      </a:r>
                      <a:r>
                        <a:rPr lang="en-US" sz="2400" baseline="0" dirty="0" err="1" smtClean="0"/>
                        <a:t>provede</a:t>
                      </a:r>
                      <a:r>
                        <a:rPr lang="en-US" sz="2400" baseline="0" dirty="0" smtClean="0"/>
                        <a:t> </a:t>
                      </a:r>
                      <a:r>
                        <a:rPr lang="en-US" sz="2400" baseline="0" dirty="0" err="1" smtClean="0"/>
                        <a:t>razgovaraju</a:t>
                      </a:r>
                      <a:r>
                        <a:rPr lang="sr-Latn-RS" sz="2400" dirty="0" smtClean="0"/>
                        <a:t>ć</a:t>
                      </a:r>
                      <a:r>
                        <a:rPr lang="en-US" sz="2400" dirty="0" err="1" smtClean="0"/>
                        <a:t>i</a:t>
                      </a:r>
                      <a:r>
                        <a:rPr lang="en-US" sz="2400" dirty="0" smtClean="0"/>
                        <a:t>, </a:t>
                      </a:r>
                      <a:r>
                        <a:rPr lang="en-US" sz="2400" baseline="0" dirty="0" err="1" smtClean="0"/>
                        <a:t>od</a:t>
                      </a:r>
                      <a:r>
                        <a:rPr lang="en-US" sz="2400" dirty="0" err="1" smtClean="0"/>
                        <a:t>r</a:t>
                      </a:r>
                      <a:r>
                        <a:rPr lang="sr-Latn-RS" sz="2400" dirty="0" smtClean="0"/>
                        <a:t>ž</a:t>
                      </a:r>
                      <a:r>
                        <a:rPr lang="en-US" sz="2400" dirty="0" err="1" smtClean="0"/>
                        <a:t>ava</a:t>
                      </a:r>
                      <a:r>
                        <a:rPr lang="en-US" sz="2400" dirty="0" smtClean="0"/>
                        <a:t> </a:t>
                      </a:r>
                      <a:r>
                        <a:rPr lang="en-US" sz="2400" dirty="0" err="1" smtClean="0"/>
                        <a:t>odstojanje</a:t>
                      </a:r>
                      <a:r>
                        <a:rPr lang="en-US" sz="2400" baseline="0" dirty="0" smtClean="0"/>
                        <a:t> </a:t>
                      </a:r>
                      <a:r>
                        <a:rPr lang="en-US" sz="2400" baseline="0" dirty="0" err="1" smtClean="0"/>
                        <a:t>od</a:t>
                      </a:r>
                      <a:r>
                        <a:rPr lang="en-US" sz="2400" baseline="0" dirty="0" smtClean="0"/>
                        <a:t> </a:t>
                      </a:r>
                      <a:r>
                        <a:rPr lang="en-US" sz="2400" baseline="0" dirty="0" err="1" smtClean="0"/>
                        <a:t>sagovornika</a:t>
                      </a:r>
                      <a:r>
                        <a:rPr lang="en-US" sz="2400" baseline="0" dirty="0" smtClean="0"/>
                        <a:t> </a:t>
                      </a:r>
                      <a:r>
                        <a:rPr lang="en-US" sz="2400" baseline="0" dirty="0" err="1" smtClean="0"/>
                        <a:t>od</a:t>
                      </a:r>
                      <a:r>
                        <a:rPr lang="en-US" sz="2400" baseline="0" dirty="0" smtClean="0"/>
                        <a:t> 60 do 120 cm </a:t>
                      </a:r>
                      <a:endParaRPr lang="en-US" sz="2400" dirty="0" smtClean="0"/>
                    </a:p>
                  </a:txBody>
                  <a:tcPr/>
                </a:tc>
              </a:tr>
            </a:tbl>
          </a:graphicData>
        </a:graphic>
      </p:graphicFrame>
      <p:sp>
        <p:nvSpPr>
          <p:cNvPr id="5" name="Freeform 4"/>
          <p:cNvSpPr/>
          <p:nvPr/>
        </p:nvSpPr>
        <p:spPr>
          <a:xfrm>
            <a:off x="86710" y="3710152"/>
            <a:ext cx="541283" cy="585951"/>
          </a:xfrm>
          <a:custGeom>
            <a:avLst/>
            <a:gdLst>
              <a:gd name="connsiteX0" fmla="*/ 465083 w 541283"/>
              <a:gd name="connsiteY0" fmla="*/ 136634 h 585951"/>
              <a:gd name="connsiteX1" fmla="*/ 338959 w 541283"/>
              <a:gd name="connsiteY1" fmla="*/ 57807 h 585951"/>
              <a:gd name="connsiteX2" fmla="*/ 118242 w 541283"/>
              <a:gd name="connsiteY2" fmla="*/ 26276 h 585951"/>
              <a:gd name="connsiteX3" fmla="*/ 7883 w 541283"/>
              <a:gd name="connsiteY3" fmla="*/ 215462 h 585951"/>
              <a:gd name="connsiteX4" fmla="*/ 70945 w 541283"/>
              <a:gd name="connsiteY4" fmla="*/ 483476 h 585951"/>
              <a:gd name="connsiteX5" fmla="*/ 386256 w 541283"/>
              <a:gd name="connsiteY5" fmla="*/ 562303 h 585951"/>
              <a:gd name="connsiteX6" fmla="*/ 528145 w 541283"/>
              <a:gd name="connsiteY6" fmla="*/ 341586 h 585951"/>
              <a:gd name="connsiteX7" fmla="*/ 465083 w 541283"/>
              <a:gd name="connsiteY7" fmla="*/ 136634 h 585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1283" h="585951">
                <a:moveTo>
                  <a:pt x="465083" y="136634"/>
                </a:moveTo>
                <a:cubicBezTo>
                  <a:pt x="433552" y="89338"/>
                  <a:pt x="396766" y="76200"/>
                  <a:pt x="338959" y="57807"/>
                </a:cubicBezTo>
                <a:cubicBezTo>
                  <a:pt x="281152" y="39414"/>
                  <a:pt x="173421" y="0"/>
                  <a:pt x="118242" y="26276"/>
                </a:cubicBezTo>
                <a:cubicBezTo>
                  <a:pt x="63063" y="52552"/>
                  <a:pt x="15766" y="139262"/>
                  <a:pt x="7883" y="215462"/>
                </a:cubicBezTo>
                <a:cubicBezTo>
                  <a:pt x="0" y="291662"/>
                  <a:pt x="7883" y="425669"/>
                  <a:pt x="70945" y="483476"/>
                </a:cubicBezTo>
                <a:cubicBezTo>
                  <a:pt x="134007" y="541283"/>
                  <a:pt x="310056" y="585951"/>
                  <a:pt x="386256" y="562303"/>
                </a:cubicBezTo>
                <a:cubicBezTo>
                  <a:pt x="462456" y="538655"/>
                  <a:pt x="515007" y="409903"/>
                  <a:pt x="528145" y="341586"/>
                </a:cubicBezTo>
                <a:cubicBezTo>
                  <a:pt x="541283" y="273269"/>
                  <a:pt x="496614" y="183930"/>
                  <a:pt x="465083" y="136634"/>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nvGraphicFramePr>
        <p:xfrm>
          <a:off x="0" y="2205129"/>
          <a:ext cx="12192000" cy="3228426"/>
        </p:xfrm>
        <a:graphic>
          <a:graphicData uri="http://schemas.openxmlformats.org/drawingml/2006/table">
            <a:tbl>
              <a:tblPr firstRow="1" bandRow="1">
                <a:tableStyleId>{3C2FFA5D-87B4-456A-9821-1D502468CF0F}</a:tableStyleId>
              </a:tblPr>
              <a:tblGrid>
                <a:gridCol w="860015"/>
                <a:gridCol w="11331985"/>
              </a:tblGrid>
              <a:tr h="538071">
                <a:tc gridSpan="2">
                  <a:txBody>
                    <a:bodyPr/>
                    <a:lstStyle/>
                    <a:p>
                      <a:pPr algn="ctr"/>
                      <a:r>
                        <a:rPr lang="sr-Latn-RS" sz="2400" baseline="0" dirty="0" smtClean="0"/>
                        <a:t> Cilj 2 </a:t>
                      </a:r>
                      <a:r>
                        <a:rPr lang="sr-Latn-RS" sz="2400" baseline="0" dirty="0" smtClean="0">
                          <a:latin typeface="Times New Roman"/>
                          <a:cs typeface="Times New Roman"/>
                        </a:rPr>
                        <a:t>–</a:t>
                      </a:r>
                      <a:r>
                        <a:rPr lang="sr-Latn-RS" sz="2400" baseline="0" dirty="0" smtClean="0"/>
                        <a:t> </a:t>
                      </a:r>
                      <a:r>
                        <a:rPr lang="en-US" sz="2400" dirty="0" err="1" smtClean="0"/>
                        <a:t>Uspostavljanje</a:t>
                      </a:r>
                      <a:r>
                        <a:rPr lang="en-US" sz="2400" dirty="0" smtClean="0"/>
                        <a:t> </a:t>
                      </a:r>
                      <a:r>
                        <a:rPr lang="en-US" sz="2400" dirty="0" err="1" smtClean="0"/>
                        <a:t>kontakta</a:t>
                      </a:r>
                      <a:r>
                        <a:rPr lang="en-US" sz="2400" baseline="0" dirty="0" smtClean="0"/>
                        <a:t> o</a:t>
                      </a:r>
                      <a:r>
                        <a:rPr lang="sr-Latn-RS" sz="2400" dirty="0" smtClean="0"/>
                        <a:t>č</a:t>
                      </a:r>
                      <a:r>
                        <a:rPr lang="en-US" sz="2400" dirty="0" err="1" smtClean="0"/>
                        <a:t>ima</a:t>
                      </a:r>
                      <a:endParaRPr lang="en-US" sz="2400" dirty="0" smtClean="0">
                        <a:solidFill>
                          <a:schemeClr val="bg1"/>
                        </a:solidFill>
                      </a:endParaRPr>
                    </a:p>
                  </a:txBody>
                  <a:tcPr>
                    <a:solidFill>
                      <a:schemeClr val="bg1"/>
                    </a:solidFill>
                  </a:tcPr>
                </a:tc>
                <a:tc hMerge="1">
                  <a:txBody>
                    <a:bodyPr/>
                    <a:lstStyle/>
                    <a:p>
                      <a:pPr algn="ctr"/>
                      <a:endParaRPr lang="en-US" sz="2400" dirty="0" smtClean="0">
                        <a:solidFill>
                          <a:schemeClr val="bg1"/>
                        </a:solidFill>
                      </a:endParaRPr>
                    </a:p>
                  </a:txBody>
                  <a:tcPr/>
                </a:tc>
              </a:tr>
              <a:tr h="538071">
                <a:tc>
                  <a:txBody>
                    <a:bodyPr/>
                    <a:lstStyle/>
                    <a:p>
                      <a:r>
                        <a:rPr lang="en-US" sz="2400" b="1" dirty="0" smtClean="0"/>
                        <a:t> -2</a:t>
                      </a:r>
                      <a:endParaRPr lang="en-US" sz="2400" b="1" dirty="0"/>
                    </a:p>
                  </a:txBody>
                  <a:tcPr anchor="ctr"/>
                </a:tc>
                <a:tc>
                  <a:txBody>
                    <a:bodyPr/>
                    <a:lstStyle/>
                    <a:p>
                      <a:r>
                        <a:rPr lang="en-US" sz="2400" dirty="0" err="1" smtClean="0"/>
                        <a:t>Uspostavlja</a:t>
                      </a:r>
                      <a:r>
                        <a:rPr lang="en-US" sz="2400" dirty="0" smtClean="0"/>
                        <a:t> </a:t>
                      </a:r>
                      <a:r>
                        <a:rPr lang="en-US" sz="2400" dirty="0" err="1" smtClean="0"/>
                        <a:t>kontakt</a:t>
                      </a:r>
                      <a:r>
                        <a:rPr lang="en-US" sz="2400" baseline="0" dirty="0" smtClean="0"/>
                        <a:t> o</a:t>
                      </a:r>
                      <a:r>
                        <a:rPr lang="sr-Latn-RS" sz="2400" dirty="0" smtClean="0"/>
                        <a:t>č</a:t>
                      </a:r>
                      <a:r>
                        <a:rPr lang="en-US" sz="2400" dirty="0" err="1" smtClean="0"/>
                        <a:t>ima</a:t>
                      </a:r>
                      <a:r>
                        <a:rPr lang="en-US" sz="2400" dirty="0" smtClean="0"/>
                        <a:t> 15%</a:t>
                      </a:r>
                      <a:r>
                        <a:rPr lang="en-US" sz="2400" baseline="0" dirty="0" smtClean="0"/>
                        <a:t> </a:t>
                      </a:r>
                      <a:r>
                        <a:rPr lang="en-US" sz="2400" baseline="0" dirty="0" err="1" smtClean="0"/>
                        <a:t>vremena</a:t>
                      </a:r>
                      <a:r>
                        <a:rPr lang="en-US" sz="2400" baseline="0" dirty="0" smtClean="0"/>
                        <a:t> </a:t>
                      </a:r>
                      <a:r>
                        <a:rPr lang="en-US" sz="2400" baseline="0" dirty="0" err="1" smtClean="0"/>
                        <a:t>provedenog</a:t>
                      </a:r>
                      <a:r>
                        <a:rPr lang="en-US" sz="2400" baseline="0" dirty="0" smtClean="0"/>
                        <a:t> u </a:t>
                      </a:r>
                      <a:r>
                        <a:rPr lang="en-US" sz="2400" baseline="0" dirty="0" err="1" smtClean="0"/>
                        <a:t>razgovoru</a:t>
                      </a:r>
                      <a:endParaRPr lang="en-US" sz="2400" dirty="0"/>
                    </a:p>
                  </a:txBody>
                  <a:tcPr/>
                </a:tc>
              </a:tr>
              <a:tr h="538071">
                <a:tc>
                  <a:txBody>
                    <a:bodyPr/>
                    <a:lstStyle/>
                    <a:p>
                      <a:r>
                        <a:rPr lang="en-US" sz="2400" b="1" dirty="0" smtClean="0"/>
                        <a:t> -1</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Uspostavlja</a:t>
                      </a:r>
                      <a:r>
                        <a:rPr lang="en-US" sz="2400" dirty="0" smtClean="0"/>
                        <a:t> </a:t>
                      </a:r>
                      <a:r>
                        <a:rPr lang="en-US" sz="2400" dirty="0" err="1" smtClean="0"/>
                        <a:t>kontakt</a:t>
                      </a:r>
                      <a:r>
                        <a:rPr lang="en-US" sz="2400" baseline="0" dirty="0" smtClean="0"/>
                        <a:t> o</a:t>
                      </a:r>
                      <a:r>
                        <a:rPr lang="sr-Latn-RS" sz="2400" dirty="0" smtClean="0"/>
                        <a:t>č</a:t>
                      </a:r>
                      <a:r>
                        <a:rPr lang="en-US" sz="2400" dirty="0" err="1" smtClean="0"/>
                        <a:t>ima</a:t>
                      </a:r>
                      <a:r>
                        <a:rPr lang="en-US" sz="2400" dirty="0" smtClean="0"/>
                        <a:t> 30%</a:t>
                      </a:r>
                      <a:r>
                        <a:rPr lang="en-US" sz="2400" baseline="0" dirty="0" smtClean="0"/>
                        <a:t> </a:t>
                      </a:r>
                      <a:r>
                        <a:rPr lang="en-US" sz="2400" baseline="0" dirty="0" err="1" smtClean="0"/>
                        <a:t>vremena</a:t>
                      </a:r>
                      <a:r>
                        <a:rPr lang="en-US" sz="2400" baseline="0" dirty="0" smtClean="0"/>
                        <a:t> </a:t>
                      </a:r>
                      <a:r>
                        <a:rPr lang="en-US" sz="2400" baseline="0" dirty="0" err="1" smtClean="0"/>
                        <a:t>provedenog</a:t>
                      </a:r>
                      <a:r>
                        <a:rPr lang="en-US" sz="2400" baseline="0" dirty="0" smtClean="0"/>
                        <a:t> u </a:t>
                      </a:r>
                      <a:r>
                        <a:rPr lang="en-US" sz="2400" baseline="0" dirty="0" err="1" smtClean="0"/>
                        <a:t>razgovoru</a:t>
                      </a:r>
                      <a:endParaRPr lang="en-US" sz="2400" dirty="0" smtClean="0"/>
                    </a:p>
                  </a:txBody>
                  <a:tcPr/>
                </a:tc>
              </a:tr>
              <a:tr h="538071">
                <a:tc>
                  <a:txBody>
                    <a:bodyPr/>
                    <a:lstStyle/>
                    <a:p>
                      <a:r>
                        <a:rPr lang="en-US" sz="2400" b="1" dirty="0" smtClean="0"/>
                        <a:t>  0</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Uspostavlja</a:t>
                      </a:r>
                      <a:r>
                        <a:rPr lang="en-US" sz="2400" dirty="0" smtClean="0"/>
                        <a:t> </a:t>
                      </a:r>
                      <a:r>
                        <a:rPr lang="en-US" sz="2400" dirty="0" err="1" smtClean="0"/>
                        <a:t>kontakt</a:t>
                      </a:r>
                      <a:r>
                        <a:rPr lang="en-US" sz="2400" baseline="0" dirty="0" smtClean="0"/>
                        <a:t> o</a:t>
                      </a:r>
                      <a:r>
                        <a:rPr lang="sr-Latn-RS" sz="2400" dirty="0" smtClean="0"/>
                        <a:t>č</a:t>
                      </a:r>
                      <a:r>
                        <a:rPr lang="en-US" sz="2400" dirty="0" err="1" smtClean="0"/>
                        <a:t>ima</a:t>
                      </a:r>
                      <a:r>
                        <a:rPr lang="en-US" sz="2400" dirty="0" smtClean="0"/>
                        <a:t> 50%</a:t>
                      </a:r>
                      <a:r>
                        <a:rPr lang="en-US" sz="2400" baseline="0" dirty="0" smtClean="0"/>
                        <a:t> </a:t>
                      </a:r>
                      <a:r>
                        <a:rPr lang="en-US" sz="2400" baseline="0" dirty="0" err="1" smtClean="0"/>
                        <a:t>vremena</a:t>
                      </a:r>
                      <a:r>
                        <a:rPr lang="en-US" sz="2400" baseline="0" dirty="0" smtClean="0"/>
                        <a:t> </a:t>
                      </a:r>
                      <a:r>
                        <a:rPr lang="en-US" sz="2400" baseline="0" dirty="0" err="1" smtClean="0"/>
                        <a:t>provedenog</a:t>
                      </a:r>
                      <a:r>
                        <a:rPr lang="en-US" sz="2400" baseline="0" dirty="0" smtClean="0"/>
                        <a:t> u </a:t>
                      </a:r>
                      <a:r>
                        <a:rPr lang="en-US" sz="2400" baseline="0" dirty="0" err="1" smtClean="0"/>
                        <a:t>razgovoru</a:t>
                      </a:r>
                      <a:endParaRPr lang="en-US" sz="2400" dirty="0" smtClean="0"/>
                    </a:p>
                  </a:txBody>
                  <a:tcPr/>
                </a:tc>
              </a:tr>
              <a:tr h="538071">
                <a:tc>
                  <a:txBody>
                    <a:bodyPr/>
                    <a:lstStyle/>
                    <a:p>
                      <a:r>
                        <a:rPr lang="en-US" sz="2400" b="1" dirty="0" smtClean="0"/>
                        <a:t> +1</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Uspostavlja</a:t>
                      </a:r>
                      <a:r>
                        <a:rPr lang="en-US" sz="2400" dirty="0" smtClean="0"/>
                        <a:t> </a:t>
                      </a:r>
                      <a:r>
                        <a:rPr lang="en-US" sz="2400" dirty="0" err="1" smtClean="0"/>
                        <a:t>kontakt</a:t>
                      </a:r>
                      <a:r>
                        <a:rPr lang="en-US" sz="2400" baseline="0" dirty="0" smtClean="0"/>
                        <a:t> o</a:t>
                      </a:r>
                      <a:r>
                        <a:rPr lang="sr-Latn-RS" sz="2400" dirty="0" smtClean="0"/>
                        <a:t>č</a:t>
                      </a:r>
                      <a:r>
                        <a:rPr lang="en-US" sz="2400" dirty="0" err="1" smtClean="0"/>
                        <a:t>ima</a:t>
                      </a:r>
                      <a:r>
                        <a:rPr lang="en-US" sz="2400" dirty="0" smtClean="0"/>
                        <a:t> 65%</a:t>
                      </a:r>
                      <a:r>
                        <a:rPr lang="en-US" sz="2400" baseline="0" dirty="0" smtClean="0"/>
                        <a:t> </a:t>
                      </a:r>
                      <a:r>
                        <a:rPr lang="en-US" sz="2400" baseline="0" dirty="0" err="1" smtClean="0"/>
                        <a:t>vremena</a:t>
                      </a:r>
                      <a:r>
                        <a:rPr lang="en-US" sz="2400" baseline="0" dirty="0" smtClean="0"/>
                        <a:t> </a:t>
                      </a:r>
                      <a:r>
                        <a:rPr lang="en-US" sz="2400" baseline="0" dirty="0" err="1" smtClean="0"/>
                        <a:t>provedenog</a:t>
                      </a:r>
                      <a:r>
                        <a:rPr lang="en-US" sz="2400" baseline="0" dirty="0" smtClean="0"/>
                        <a:t> u </a:t>
                      </a:r>
                      <a:r>
                        <a:rPr lang="en-US" sz="2400" baseline="0" dirty="0" err="1" smtClean="0"/>
                        <a:t>razgovoru</a:t>
                      </a:r>
                      <a:endParaRPr lang="en-US" sz="2400" dirty="0" smtClean="0"/>
                    </a:p>
                  </a:txBody>
                  <a:tcPr/>
                </a:tc>
              </a:tr>
              <a:tr h="538071">
                <a:tc>
                  <a:txBody>
                    <a:bodyPr/>
                    <a:lstStyle/>
                    <a:p>
                      <a:r>
                        <a:rPr lang="en-US" sz="2400" b="1" dirty="0" smtClean="0"/>
                        <a:t> +2</a:t>
                      </a:r>
                      <a:endParaRPr lang="en-US" sz="2400" b="1"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t>Uspostavlja</a:t>
                      </a:r>
                      <a:r>
                        <a:rPr lang="en-US" sz="2400" dirty="0" smtClean="0"/>
                        <a:t> </a:t>
                      </a:r>
                      <a:r>
                        <a:rPr lang="en-US" sz="2400" dirty="0" err="1" smtClean="0"/>
                        <a:t>kontakt</a:t>
                      </a:r>
                      <a:r>
                        <a:rPr lang="en-US" sz="2400" baseline="0" dirty="0" smtClean="0"/>
                        <a:t> o</a:t>
                      </a:r>
                      <a:r>
                        <a:rPr lang="sr-Latn-RS" sz="2400" dirty="0" smtClean="0"/>
                        <a:t>č</a:t>
                      </a:r>
                      <a:r>
                        <a:rPr lang="en-US" sz="2400" dirty="0" err="1" smtClean="0"/>
                        <a:t>ima</a:t>
                      </a:r>
                      <a:r>
                        <a:rPr lang="en-US" sz="2400" dirty="0" smtClean="0"/>
                        <a:t> 80%</a:t>
                      </a:r>
                      <a:r>
                        <a:rPr lang="en-US" sz="2400" baseline="0" dirty="0" smtClean="0"/>
                        <a:t> </a:t>
                      </a:r>
                      <a:r>
                        <a:rPr lang="en-US" sz="2400" baseline="0" dirty="0" err="1" smtClean="0"/>
                        <a:t>vremena</a:t>
                      </a:r>
                      <a:r>
                        <a:rPr lang="en-US" sz="2400" baseline="0" dirty="0" smtClean="0"/>
                        <a:t> </a:t>
                      </a:r>
                      <a:r>
                        <a:rPr lang="en-US" sz="2400" baseline="0" dirty="0" err="1" smtClean="0"/>
                        <a:t>provedenog</a:t>
                      </a:r>
                      <a:r>
                        <a:rPr lang="en-US" sz="2400" baseline="0" dirty="0" smtClean="0"/>
                        <a:t> u </a:t>
                      </a:r>
                      <a:r>
                        <a:rPr lang="en-US" sz="2400" baseline="0" dirty="0" err="1" smtClean="0"/>
                        <a:t>razgovoru</a:t>
                      </a:r>
                      <a:endParaRPr lang="en-US" sz="2400" dirty="0" smtClean="0"/>
                    </a:p>
                  </a:txBody>
                  <a:tcPr/>
                </a:tc>
              </a:tr>
            </a:tbl>
          </a:graphicData>
        </a:graphic>
      </p:graphicFrame>
      <p:sp>
        <p:nvSpPr>
          <p:cNvPr id="5" name="Freeform 4"/>
          <p:cNvSpPr/>
          <p:nvPr/>
        </p:nvSpPr>
        <p:spPr>
          <a:xfrm>
            <a:off x="197068" y="4356538"/>
            <a:ext cx="541283" cy="585951"/>
          </a:xfrm>
          <a:custGeom>
            <a:avLst/>
            <a:gdLst>
              <a:gd name="connsiteX0" fmla="*/ 465083 w 541283"/>
              <a:gd name="connsiteY0" fmla="*/ 136634 h 585951"/>
              <a:gd name="connsiteX1" fmla="*/ 338959 w 541283"/>
              <a:gd name="connsiteY1" fmla="*/ 57807 h 585951"/>
              <a:gd name="connsiteX2" fmla="*/ 118242 w 541283"/>
              <a:gd name="connsiteY2" fmla="*/ 26276 h 585951"/>
              <a:gd name="connsiteX3" fmla="*/ 7883 w 541283"/>
              <a:gd name="connsiteY3" fmla="*/ 215462 h 585951"/>
              <a:gd name="connsiteX4" fmla="*/ 70945 w 541283"/>
              <a:gd name="connsiteY4" fmla="*/ 483476 h 585951"/>
              <a:gd name="connsiteX5" fmla="*/ 386256 w 541283"/>
              <a:gd name="connsiteY5" fmla="*/ 562303 h 585951"/>
              <a:gd name="connsiteX6" fmla="*/ 528145 w 541283"/>
              <a:gd name="connsiteY6" fmla="*/ 341586 h 585951"/>
              <a:gd name="connsiteX7" fmla="*/ 465083 w 541283"/>
              <a:gd name="connsiteY7" fmla="*/ 136634 h 585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1283" h="585951">
                <a:moveTo>
                  <a:pt x="465083" y="136634"/>
                </a:moveTo>
                <a:cubicBezTo>
                  <a:pt x="433552" y="89338"/>
                  <a:pt x="396766" y="76200"/>
                  <a:pt x="338959" y="57807"/>
                </a:cubicBezTo>
                <a:cubicBezTo>
                  <a:pt x="281152" y="39414"/>
                  <a:pt x="173421" y="0"/>
                  <a:pt x="118242" y="26276"/>
                </a:cubicBezTo>
                <a:cubicBezTo>
                  <a:pt x="63063" y="52552"/>
                  <a:pt x="15766" y="139262"/>
                  <a:pt x="7883" y="215462"/>
                </a:cubicBezTo>
                <a:cubicBezTo>
                  <a:pt x="0" y="291662"/>
                  <a:pt x="7883" y="425669"/>
                  <a:pt x="70945" y="483476"/>
                </a:cubicBezTo>
                <a:cubicBezTo>
                  <a:pt x="134007" y="541283"/>
                  <a:pt x="310056" y="585951"/>
                  <a:pt x="386256" y="562303"/>
                </a:cubicBezTo>
                <a:cubicBezTo>
                  <a:pt x="462456" y="538655"/>
                  <a:pt x="515007" y="409903"/>
                  <a:pt x="528145" y="341586"/>
                </a:cubicBezTo>
                <a:cubicBezTo>
                  <a:pt x="541283" y="273269"/>
                  <a:pt x="496614" y="183930"/>
                  <a:pt x="465083" y="136634"/>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nvGraphicFramePr>
        <p:xfrm>
          <a:off x="0" y="2205129"/>
          <a:ext cx="12192000" cy="3228426"/>
        </p:xfrm>
        <a:graphic>
          <a:graphicData uri="http://schemas.openxmlformats.org/drawingml/2006/table">
            <a:tbl>
              <a:tblPr firstRow="1" bandRow="1">
                <a:tableStyleId>{3C2FFA5D-87B4-456A-9821-1D502468CF0F}</a:tableStyleId>
              </a:tblPr>
              <a:tblGrid>
                <a:gridCol w="860015"/>
                <a:gridCol w="11331985"/>
              </a:tblGrid>
              <a:tr h="538071">
                <a:tc gridSpan="2">
                  <a:txBody>
                    <a:bodyPr/>
                    <a:lstStyle/>
                    <a:p>
                      <a:pPr algn="ctr"/>
                      <a:r>
                        <a:rPr lang="sr-Latn-RS" sz="2400" dirty="0" smtClean="0"/>
                        <a:t>Cilj 3</a:t>
                      </a:r>
                      <a:r>
                        <a:rPr lang="sr-Latn-RS" sz="2400" baseline="0" dirty="0" smtClean="0"/>
                        <a:t>  </a:t>
                      </a:r>
                      <a:r>
                        <a:rPr lang="sr-Latn-RS" sz="2400" baseline="0" dirty="0" smtClean="0">
                          <a:latin typeface="Times New Roman"/>
                          <a:cs typeface="Times New Roman"/>
                        </a:rPr>
                        <a:t>–</a:t>
                      </a:r>
                      <a:r>
                        <a:rPr lang="sr-Latn-RS" sz="2400" baseline="0" dirty="0" smtClean="0"/>
                        <a:t> </a:t>
                      </a:r>
                      <a:r>
                        <a:rPr lang="en-US" sz="2400" dirty="0" err="1" smtClean="0"/>
                        <a:t>Fokusiranje</a:t>
                      </a:r>
                      <a:r>
                        <a:rPr lang="en-US" sz="2400" baseline="0" dirty="0" smtClean="0"/>
                        <a:t> </a:t>
                      </a:r>
                      <a:r>
                        <a:rPr lang="en-US" sz="2400" baseline="0" dirty="0" err="1" smtClean="0"/>
                        <a:t>na</a:t>
                      </a:r>
                      <a:r>
                        <a:rPr lang="en-US" sz="2400" baseline="0" dirty="0" smtClean="0"/>
                        <a:t> </a:t>
                      </a:r>
                      <a:r>
                        <a:rPr lang="en-US" sz="2400" baseline="0" dirty="0" err="1" smtClean="0"/>
                        <a:t>temu</a:t>
                      </a:r>
                      <a:r>
                        <a:rPr lang="en-US" sz="2400" baseline="0" dirty="0" smtClean="0"/>
                        <a:t> </a:t>
                      </a:r>
                      <a:r>
                        <a:rPr lang="en-US" sz="2400" baseline="0" dirty="0" err="1" smtClean="0"/>
                        <a:t>razgovora</a:t>
                      </a:r>
                      <a:endParaRPr lang="en-US" sz="2400" dirty="0" smtClean="0">
                        <a:solidFill>
                          <a:schemeClr val="bg1"/>
                        </a:solidFill>
                      </a:endParaRPr>
                    </a:p>
                  </a:txBody>
                  <a:tcPr>
                    <a:solidFill>
                      <a:schemeClr val="bg1"/>
                    </a:solidFill>
                  </a:tcPr>
                </a:tc>
                <a:tc hMerge="1">
                  <a:txBody>
                    <a:bodyPr/>
                    <a:lstStyle/>
                    <a:p>
                      <a:pPr algn="ctr"/>
                      <a:endParaRPr lang="en-US" sz="2400" dirty="0" smtClean="0">
                        <a:solidFill>
                          <a:schemeClr val="bg1"/>
                        </a:solidFill>
                      </a:endParaRPr>
                    </a:p>
                  </a:txBody>
                  <a:tcPr/>
                </a:tc>
              </a:tr>
              <a:tr h="538071">
                <a:tc>
                  <a:txBody>
                    <a:bodyPr/>
                    <a:lstStyle/>
                    <a:p>
                      <a:r>
                        <a:rPr lang="en-US" sz="2400" b="1" dirty="0" smtClean="0"/>
                        <a:t> -2</a:t>
                      </a:r>
                      <a:endParaRPr lang="en-US" sz="2400" b="1" dirty="0"/>
                    </a:p>
                  </a:txBody>
                  <a:tcPr anchor="ctr"/>
                </a:tc>
                <a:tc>
                  <a:txBody>
                    <a:bodyPr/>
                    <a:lstStyle/>
                    <a:p>
                      <a:r>
                        <a:rPr lang="en-US" sz="2400" baseline="0" dirty="0" err="1" smtClean="0"/>
                        <a:t>Odstupa</a:t>
                      </a:r>
                      <a:r>
                        <a:rPr lang="en-US" sz="2400" baseline="0" dirty="0" smtClean="0"/>
                        <a:t> </a:t>
                      </a:r>
                      <a:r>
                        <a:rPr lang="en-US" sz="2400" baseline="0" dirty="0" err="1" smtClean="0"/>
                        <a:t>od</a:t>
                      </a:r>
                      <a:r>
                        <a:rPr lang="en-US" sz="2400" baseline="0" dirty="0" smtClean="0"/>
                        <a:t> </a:t>
                      </a:r>
                      <a:r>
                        <a:rPr lang="en-US" sz="2400" baseline="0" dirty="0" err="1" smtClean="0"/>
                        <a:t>teme</a:t>
                      </a:r>
                      <a:r>
                        <a:rPr lang="en-US" sz="2400" baseline="0" dirty="0" smtClean="0"/>
                        <a:t> </a:t>
                      </a:r>
                      <a:r>
                        <a:rPr lang="en-US" sz="2400" baseline="0" dirty="0" err="1" smtClean="0"/>
                        <a:t>razgovora</a:t>
                      </a:r>
                      <a:r>
                        <a:rPr lang="en-US" sz="2400" baseline="0" dirty="0" smtClean="0"/>
                        <a:t> 6 </a:t>
                      </a:r>
                      <a:r>
                        <a:rPr lang="en-US" sz="2400" baseline="0" dirty="0" err="1" smtClean="0"/>
                        <a:t>puta</a:t>
                      </a:r>
                      <a:r>
                        <a:rPr lang="en-US" sz="2400" baseline="0" dirty="0" smtClean="0"/>
                        <a:t> u 10 </a:t>
                      </a:r>
                      <a:r>
                        <a:rPr lang="en-US" sz="2400" baseline="0" dirty="0" err="1" smtClean="0"/>
                        <a:t>minuta</a:t>
                      </a:r>
                      <a:r>
                        <a:rPr lang="en-US" sz="2400" baseline="0" dirty="0" smtClean="0"/>
                        <a:t> </a:t>
                      </a:r>
                      <a:r>
                        <a:rPr lang="en-US" sz="2400" baseline="0" dirty="0" err="1" smtClean="0"/>
                        <a:t>razgovora</a:t>
                      </a:r>
                      <a:r>
                        <a:rPr lang="en-US" sz="2400" baseline="0" dirty="0" smtClean="0"/>
                        <a:t> </a:t>
                      </a:r>
                      <a:endParaRPr lang="en-US" sz="2400" dirty="0"/>
                    </a:p>
                  </a:txBody>
                  <a:tcPr/>
                </a:tc>
              </a:tr>
              <a:tr h="538071">
                <a:tc>
                  <a:txBody>
                    <a:bodyPr/>
                    <a:lstStyle/>
                    <a:p>
                      <a:r>
                        <a:rPr lang="en-US" sz="2400" b="1" dirty="0" smtClean="0"/>
                        <a:t> -1</a:t>
                      </a:r>
                      <a:endParaRPr lang="en-US" sz="2400" b="1" dirty="0"/>
                    </a:p>
                  </a:txBody>
                  <a:tcPr anchor="ctr"/>
                </a:tc>
                <a:tc>
                  <a:txBody>
                    <a:bodyPr/>
                    <a:lstStyle/>
                    <a:p>
                      <a:r>
                        <a:rPr lang="en-US" sz="2400" baseline="0" dirty="0" err="1" smtClean="0"/>
                        <a:t>Odstupa</a:t>
                      </a:r>
                      <a:r>
                        <a:rPr lang="en-US" sz="2400" baseline="0" dirty="0" smtClean="0"/>
                        <a:t> </a:t>
                      </a:r>
                      <a:r>
                        <a:rPr lang="en-US" sz="2400" baseline="0" dirty="0" err="1" smtClean="0"/>
                        <a:t>od</a:t>
                      </a:r>
                      <a:r>
                        <a:rPr lang="en-US" sz="2400" baseline="0" dirty="0" smtClean="0"/>
                        <a:t> </a:t>
                      </a:r>
                      <a:r>
                        <a:rPr lang="en-US" sz="2400" baseline="0" dirty="0" err="1" smtClean="0"/>
                        <a:t>teme</a:t>
                      </a:r>
                      <a:r>
                        <a:rPr lang="en-US" sz="2400" baseline="0" dirty="0" smtClean="0"/>
                        <a:t> </a:t>
                      </a:r>
                      <a:r>
                        <a:rPr lang="en-US" sz="2400" baseline="0" dirty="0" err="1" smtClean="0"/>
                        <a:t>razgovora</a:t>
                      </a:r>
                      <a:r>
                        <a:rPr lang="en-US" sz="2400" baseline="0" dirty="0" smtClean="0"/>
                        <a:t> 4 </a:t>
                      </a:r>
                      <a:r>
                        <a:rPr lang="en-US" sz="2400" baseline="0" dirty="0" err="1" smtClean="0"/>
                        <a:t>puta</a:t>
                      </a:r>
                      <a:r>
                        <a:rPr lang="en-US" sz="2400" baseline="0" dirty="0" smtClean="0"/>
                        <a:t> u 10 </a:t>
                      </a:r>
                      <a:r>
                        <a:rPr lang="en-US" sz="2400" baseline="0" dirty="0" err="1" smtClean="0"/>
                        <a:t>minuta</a:t>
                      </a:r>
                      <a:r>
                        <a:rPr lang="en-US" sz="2400" baseline="0" dirty="0" smtClean="0"/>
                        <a:t> </a:t>
                      </a:r>
                      <a:r>
                        <a:rPr lang="en-US" sz="2400" baseline="0" dirty="0" err="1" smtClean="0"/>
                        <a:t>razgovora</a:t>
                      </a:r>
                      <a:r>
                        <a:rPr lang="en-US" sz="2400" baseline="0" dirty="0" smtClean="0"/>
                        <a:t> </a:t>
                      </a:r>
                      <a:endParaRPr lang="en-US" sz="2400" dirty="0"/>
                    </a:p>
                  </a:txBody>
                  <a:tcPr/>
                </a:tc>
              </a:tr>
              <a:tr h="538071">
                <a:tc>
                  <a:txBody>
                    <a:bodyPr/>
                    <a:lstStyle/>
                    <a:p>
                      <a:r>
                        <a:rPr lang="en-US" sz="2400" b="1" dirty="0" smtClean="0"/>
                        <a:t>  0</a:t>
                      </a:r>
                      <a:endParaRPr lang="en-US" sz="2400" b="1" dirty="0"/>
                    </a:p>
                  </a:txBody>
                  <a:tcPr anchor="ctr"/>
                </a:tc>
                <a:tc>
                  <a:txBody>
                    <a:bodyPr/>
                    <a:lstStyle/>
                    <a:p>
                      <a:r>
                        <a:rPr lang="en-US" sz="2400" baseline="0" dirty="0" err="1" smtClean="0"/>
                        <a:t>Odstupa</a:t>
                      </a:r>
                      <a:r>
                        <a:rPr lang="en-US" sz="2400" baseline="0" dirty="0" smtClean="0"/>
                        <a:t> </a:t>
                      </a:r>
                      <a:r>
                        <a:rPr lang="en-US" sz="2400" baseline="0" dirty="0" err="1" smtClean="0"/>
                        <a:t>od</a:t>
                      </a:r>
                      <a:r>
                        <a:rPr lang="en-US" sz="2400" baseline="0" dirty="0" smtClean="0"/>
                        <a:t> </a:t>
                      </a:r>
                      <a:r>
                        <a:rPr lang="en-US" sz="2400" baseline="0" dirty="0" err="1" smtClean="0"/>
                        <a:t>teme</a:t>
                      </a:r>
                      <a:r>
                        <a:rPr lang="en-US" sz="2400" baseline="0" dirty="0" smtClean="0"/>
                        <a:t> </a:t>
                      </a:r>
                      <a:r>
                        <a:rPr lang="en-US" sz="2400" baseline="0" dirty="0" err="1" smtClean="0"/>
                        <a:t>razgovora</a:t>
                      </a:r>
                      <a:r>
                        <a:rPr lang="en-US" sz="2400" baseline="0" dirty="0" smtClean="0"/>
                        <a:t> 2 </a:t>
                      </a:r>
                      <a:r>
                        <a:rPr lang="en-US" sz="2400" baseline="0" dirty="0" err="1" smtClean="0"/>
                        <a:t>puta</a:t>
                      </a:r>
                      <a:r>
                        <a:rPr lang="en-US" sz="2400" baseline="0" dirty="0" smtClean="0"/>
                        <a:t> u 10 </a:t>
                      </a:r>
                      <a:r>
                        <a:rPr lang="en-US" sz="2400" baseline="0" dirty="0" err="1" smtClean="0"/>
                        <a:t>minuta</a:t>
                      </a:r>
                      <a:r>
                        <a:rPr lang="en-US" sz="2400" baseline="0" dirty="0" smtClean="0"/>
                        <a:t> </a:t>
                      </a:r>
                      <a:r>
                        <a:rPr lang="en-US" sz="2400" baseline="0" dirty="0" err="1" smtClean="0"/>
                        <a:t>razgovora</a:t>
                      </a:r>
                      <a:r>
                        <a:rPr lang="en-US" sz="2400" baseline="0" dirty="0" smtClean="0"/>
                        <a:t> </a:t>
                      </a:r>
                      <a:endParaRPr lang="en-US" sz="2400" dirty="0"/>
                    </a:p>
                  </a:txBody>
                  <a:tcPr/>
                </a:tc>
              </a:tr>
              <a:tr h="538071">
                <a:tc>
                  <a:txBody>
                    <a:bodyPr/>
                    <a:lstStyle/>
                    <a:p>
                      <a:r>
                        <a:rPr lang="en-US" sz="2400" b="1" dirty="0" smtClean="0"/>
                        <a:t> +1</a:t>
                      </a:r>
                      <a:endParaRPr lang="en-US" sz="2400" b="1" dirty="0"/>
                    </a:p>
                  </a:txBody>
                  <a:tcPr anchor="ctr"/>
                </a:tc>
                <a:tc>
                  <a:txBody>
                    <a:bodyPr/>
                    <a:lstStyle/>
                    <a:p>
                      <a:r>
                        <a:rPr lang="en-US" sz="2400" baseline="0" dirty="0" err="1" smtClean="0"/>
                        <a:t>Odstupa</a:t>
                      </a:r>
                      <a:r>
                        <a:rPr lang="en-US" sz="2400" baseline="0" dirty="0" smtClean="0"/>
                        <a:t> </a:t>
                      </a:r>
                      <a:r>
                        <a:rPr lang="en-US" sz="2400" baseline="0" dirty="0" err="1" smtClean="0"/>
                        <a:t>od</a:t>
                      </a:r>
                      <a:r>
                        <a:rPr lang="en-US" sz="2400" baseline="0" dirty="0" smtClean="0"/>
                        <a:t> </a:t>
                      </a:r>
                      <a:r>
                        <a:rPr lang="en-US" sz="2400" baseline="0" dirty="0" err="1" smtClean="0"/>
                        <a:t>teme</a:t>
                      </a:r>
                      <a:r>
                        <a:rPr lang="en-US" sz="2400" baseline="0" dirty="0" smtClean="0"/>
                        <a:t> </a:t>
                      </a:r>
                      <a:r>
                        <a:rPr lang="en-US" sz="2400" baseline="0" dirty="0" err="1" smtClean="0"/>
                        <a:t>razgovora</a:t>
                      </a:r>
                      <a:r>
                        <a:rPr lang="en-US" sz="2400" baseline="0" dirty="0" smtClean="0"/>
                        <a:t> 1 </a:t>
                      </a:r>
                      <a:r>
                        <a:rPr lang="en-US" sz="2400" baseline="0" dirty="0" err="1" smtClean="0"/>
                        <a:t>puta</a:t>
                      </a:r>
                      <a:r>
                        <a:rPr lang="en-US" sz="2400" baseline="0" dirty="0" smtClean="0"/>
                        <a:t> u 10 </a:t>
                      </a:r>
                      <a:r>
                        <a:rPr lang="en-US" sz="2400" baseline="0" dirty="0" err="1" smtClean="0"/>
                        <a:t>minuta</a:t>
                      </a:r>
                      <a:r>
                        <a:rPr lang="en-US" sz="2400" baseline="0" dirty="0" smtClean="0"/>
                        <a:t> </a:t>
                      </a:r>
                      <a:r>
                        <a:rPr lang="en-US" sz="2400" baseline="0" dirty="0" err="1" smtClean="0"/>
                        <a:t>razgovora</a:t>
                      </a:r>
                      <a:r>
                        <a:rPr lang="en-US" sz="2400" baseline="0" dirty="0" smtClean="0"/>
                        <a:t> </a:t>
                      </a:r>
                      <a:endParaRPr lang="en-US" sz="2400" dirty="0"/>
                    </a:p>
                  </a:txBody>
                  <a:tcPr/>
                </a:tc>
              </a:tr>
              <a:tr h="538071">
                <a:tc>
                  <a:txBody>
                    <a:bodyPr/>
                    <a:lstStyle/>
                    <a:p>
                      <a:r>
                        <a:rPr lang="en-US" sz="2400" b="1" dirty="0" smtClean="0"/>
                        <a:t> +2</a:t>
                      </a:r>
                      <a:endParaRPr lang="en-US" sz="2400" b="1" dirty="0"/>
                    </a:p>
                  </a:txBody>
                  <a:tcPr anchor="ctr"/>
                </a:tc>
                <a:tc>
                  <a:txBody>
                    <a:bodyPr/>
                    <a:lstStyle/>
                    <a:p>
                      <a:r>
                        <a:rPr lang="en-US" sz="2400" baseline="0" dirty="0" smtClean="0"/>
                        <a:t>Ne </a:t>
                      </a:r>
                      <a:r>
                        <a:rPr lang="en-US" sz="2400" baseline="0" dirty="0" err="1" smtClean="0"/>
                        <a:t>odstupa</a:t>
                      </a:r>
                      <a:r>
                        <a:rPr lang="en-US" sz="2400" baseline="0" dirty="0" smtClean="0"/>
                        <a:t> </a:t>
                      </a:r>
                      <a:r>
                        <a:rPr lang="en-US" sz="2400" baseline="0" dirty="0" err="1" smtClean="0"/>
                        <a:t>od</a:t>
                      </a:r>
                      <a:r>
                        <a:rPr lang="en-US" sz="2400" baseline="0" dirty="0" smtClean="0"/>
                        <a:t> </a:t>
                      </a:r>
                      <a:r>
                        <a:rPr lang="en-US" sz="2400" baseline="0" dirty="0" err="1" smtClean="0"/>
                        <a:t>teme</a:t>
                      </a:r>
                      <a:r>
                        <a:rPr lang="en-US" sz="2400" baseline="0" dirty="0" smtClean="0"/>
                        <a:t> </a:t>
                      </a:r>
                      <a:r>
                        <a:rPr lang="en-US" sz="2400" baseline="0" dirty="0" err="1" smtClean="0"/>
                        <a:t>razgovora</a:t>
                      </a:r>
                      <a:r>
                        <a:rPr lang="en-US" sz="2400" baseline="0" dirty="0" smtClean="0"/>
                        <a:t> u 10 </a:t>
                      </a:r>
                      <a:r>
                        <a:rPr lang="en-US" sz="2400" baseline="0" dirty="0" err="1" smtClean="0"/>
                        <a:t>minuta</a:t>
                      </a:r>
                      <a:r>
                        <a:rPr lang="en-US" sz="2400" baseline="0" dirty="0" smtClean="0"/>
                        <a:t> </a:t>
                      </a:r>
                      <a:r>
                        <a:rPr lang="en-US" sz="2400" baseline="0" dirty="0" err="1" smtClean="0"/>
                        <a:t>razgovora</a:t>
                      </a:r>
                      <a:r>
                        <a:rPr lang="en-US" sz="2400" baseline="0" dirty="0" smtClean="0"/>
                        <a:t> </a:t>
                      </a:r>
                      <a:endParaRPr lang="en-US" sz="2400" dirty="0"/>
                    </a:p>
                  </a:txBody>
                  <a:tcPr/>
                </a:tc>
              </a:tr>
            </a:tbl>
          </a:graphicData>
        </a:graphic>
      </p:graphicFrame>
      <p:sp>
        <p:nvSpPr>
          <p:cNvPr id="5" name="Freeform 4"/>
          <p:cNvSpPr/>
          <p:nvPr/>
        </p:nvSpPr>
        <p:spPr>
          <a:xfrm>
            <a:off x="31532" y="4950372"/>
            <a:ext cx="740979" cy="504497"/>
          </a:xfrm>
          <a:custGeom>
            <a:avLst/>
            <a:gdLst>
              <a:gd name="connsiteX0" fmla="*/ 465083 w 541283"/>
              <a:gd name="connsiteY0" fmla="*/ 136634 h 585951"/>
              <a:gd name="connsiteX1" fmla="*/ 338959 w 541283"/>
              <a:gd name="connsiteY1" fmla="*/ 57807 h 585951"/>
              <a:gd name="connsiteX2" fmla="*/ 118242 w 541283"/>
              <a:gd name="connsiteY2" fmla="*/ 26276 h 585951"/>
              <a:gd name="connsiteX3" fmla="*/ 7883 w 541283"/>
              <a:gd name="connsiteY3" fmla="*/ 215462 h 585951"/>
              <a:gd name="connsiteX4" fmla="*/ 70945 w 541283"/>
              <a:gd name="connsiteY4" fmla="*/ 483476 h 585951"/>
              <a:gd name="connsiteX5" fmla="*/ 386256 w 541283"/>
              <a:gd name="connsiteY5" fmla="*/ 562303 h 585951"/>
              <a:gd name="connsiteX6" fmla="*/ 528145 w 541283"/>
              <a:gd name="connsiteY6" fmla="*/ 341586 h 585951"/>
              <a:gd name="connsiteX7" fmla="*/ 465083 w 541283"/>
              <a:gd name="connsiteY7" fmla="*/ 136634 h 585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1283" h="585951">
                <a:moveTo>
                  <a:pt x="465083" y="136634"/>
                </a:moveTo>
                <a:cubicBezTo>
                  <a:pt x="433552" y="89338"/>
                  <a:pt x="396766" y="76200"/>
                  <a:pt x="338959" y="57807"/>
                </a:cubicBezTo>
                <a:cubicBezTo>
                  <a:pt x="281152" y="39414"/>
                  <a:pt x="173421" y="0"/>
                  <a:pt x="118242" y="26276"/>
                </a:cubicBezTo>
                <a:cubicBezTo>
                  <a:pt x="63063" y="52552"/>
                  <a:pt x="15766" y="139262"/>
                  <a:pt x="7883" y="215462"/>
                </a:cubicBezTo>
                <a:cubicBezTo>
                  <a:pt x="0" y="291662"/>
                  <a:pt x="7883" y="425669"/>
                  <a:pt x="70945" y="483476"/>
                </a:cubicBezTo>
                <a:cubicBezTo>
                  <a:pt x="134007" y="541283"/>
                  <a:pt x="310056" y="585951"/>
                  <a:pt x="386256" y="562303"/>
                </a:cubicBezTo>
                <a:cubicBezTo>
                  <a:pt x="462456" y="538655"/>
                  <a:pt x="515007" y="409903"/>
                  <a:pt x="528145" y="341586"/>
                </a:cubicBezTo>
                <a:cubicBezTo>
                  <a:pt x="541283" y="273269"/>
                  <a:pt x="496614" y="183930"/>
                  <a:pt x="465083" y="136634"/>
                </a:cubicBezTo>
                <a:close/>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Praćenje predstavlja kontinuiran proces kojim se obezbeđuju informacije o realizaciji unapred izabranog cilja. </a:t>
            </a:r>
          </a:p>
          <a:p>
            <a:endParaRPr lang="sr-Latn-RS" dirty="0" smtClean="0"/>
          </a:p>
          <a:p>
            <a:r>
              <a:rPr lang="sr-Latn-RS" dirty="0" smtClean="0"/>
              <a:t>Razlikuju se dva načina registrovanja napretka. Praćenje koje vrši osoba sa IO (samopraćenje) i spoljni monitoring koji obavlja osoba koja pruža podršku u procesu realicije cilja. </a:t>
            </a:r>
          </a:p>
          <a:p>
            <a:endParaRPr lang="sr-Latn-RS" dirty="0" smtClean="0"/>
          </a:p>
          <a:p>
            <a:r>
              <a:rPr lang="sr-Latn-RS" dirty="0" smtClean="0"/>
              <a:t>Osobe sa IO treba </a:t>
            </a:r>
            <a:r>
              <a:rPr lang="en-US" dirty="0" err="1" smtClean="0"/>
              <a:t>da</a:t>
            </a:r>
            <a:r>
              <a:rPr lang="en-US" dirty="0" smtClean="0"/>
              <a:t> </a:t>
            </a:r>
            <a:r>
              <a:rPr lang="en-US" dirty="0" err="1" smtClean="0"/>
              <a:t>ovladaju</a:t>
            </a:r>
            <a:r>
              <a:rPr lang="sr-Latn-RS" dirty="0" smtClean="0"/>
              <a:t> tehnik</a:t>
            </a:r>
            <a:r>
              <a:rPr lang="en-US" dirty="0" err="1" smtClean="0"/>
              <a:t>ama</a:t>
            </a:r>
            <a:r>
              <a:rPr lang="sr-Latn-RS" dirty="0" smtClean="0"/>
              <a:t> samopraćenja, tako da</a:t>
            </a:r>
            <a:r>
              <a:rPr lang="en-US" dirty="0" smtClean="0"/>
              <a:t> </a:t>
            </a:r>
            <a:r>
              <a:rPr lang="sr-Latn-RS" dirty="0" err="1" smtClean="0"/>
              <a:t>m</a:t>
            </a:r>
            <a:r>
              <a:rPr lang="en-US" dirty="0" err="1" smtClean="0"/>
              <a:t>ogu</a:t>
            </a:r>
            <a:r>
              <a:rPr lang="en-US" dirty="0" smtClean="0"/>
              <a:t> </a:t>
            </a:r>
            <a:r>
              <a:rPr lang="en-US" dirty="0" err="1" smtClean="0"/>
              <a:t>da</a:t>
            </a:r>
            <a:r>
              <a:rPr lang="en-US" dirty="0" smtClean="0"/>
              <a:t> </a:t>
            </a:r>
            <a:r>
              <a:rPr lang="en-US" dirty="0" err="1" smtClean="0"/>
              <a:t>ih</a:t>
            </a:r>
            <a:r>
              <a:rPr lang="en-US" dirty="0" smtClean="0"/>
              <a:t> </a:t>
            </a:r>
            <a:r>
              <a:rPr lang="en-US" dirty="0" err="1" smtClean="0"/>
              <a:t>primene</a:t>
            </a:r>
            <a:r>
              <a:rPr lang="en-US" dirty="0" smtClean="0"/>
              <a:t> </a:t>
            </a:r>
            <a:r>
              <a:rPr lang="en-US" dirty="0" err="1" smtClean="0"/>
              <a:t>samostalno</a:t>
            </a:r>
            <a:r>
              <a:rPr lang="en-US" dirty="0" smtClean="0"/>
              <a:t> </a:t>
            </a:r>
            <a:r>
              <a:rPr lang="en-US" dirty="0" err="1" smtClean="0"/>
              <a:t>ili</a:t>
            </a:r>
            <a:r>
              <a:rPr lang="en-US" dirty="0" smtClean="0"/>
              <a:t> </a:t>
            </a:r>
            <a:r>
              <a:rPr lang="en-US" dirty="0" err="1" smtClean="0"/>
              <a:t>uz</a:t>
            </a:r>
            <a:r>
              <a:rPr lang="en-US" dirty="0" smtClean="0"/>
              <a:t> </a:t>
            </a:r>
            <a:r>
              <a:rPr lang="en-US" dirty="0" err="1" smtClean="0"/>
              <a:t>podr</a:t>
            </a:r>
            <a:r>
              <a:rPr lang="sr-Latn-RS" dirty="0" smtClean="0"/>
              <a:t>šku.</a:t>
            </a:r>
            <a:r>
              <a:rPr lang="sr-Latn-R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10592024" cy="1080938"/>
          </a:xfrm>
        </p:spPr>
        <p:txBody>
          <a:bodyPr>
            <a:normAutofit/>
          </a:bodyPr>
          <a:lstStyle/>
          <a:p>
            <a:r>
              <a:rPr lang="sr-Latn-RS" dirty="0" smtClean="0"/>
              <a:t>P</a:t>
            </a:r>
            <a:r>
              <a:rPr lang="sr-Latn-RS" dirty="0" smtClean="0"/>
              <a:t>raćenjem </a:t>
            </a:r>
            <a:r>
              <a:rPr lang="sr-Latn-RS" dirty="0" smtClean="0"/>
              <a:t>se evidentira</a:t>
            </a:r>
            <a:r>
              <a:rPr lang="sr-Latn-RS" dirty="0" smtClean="0"/>
              <a:t>:</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endParaRPr lang="sr-Latn-RS" dirty="0" smtClean="0"/>
          </a:p>
          <a:p>
            <a:pPr>
              <a:buNone/>
            </a:pPr>
            <a:r>
              <a:rPr lang="sr-Latn-RS" b="1" dirty="0" smtClean="0"/>
              <a:t>Učestalost</a:t>
            </a:r>
            <a:r>
              <a:rPr lang="sr-Latn-RS" dirty="0" smtClean="0"/>
              <a:t> </a:t>
            </a:r>
            <a:r>
              <a:rPr lang="sr-Latn-RS" dirty="0" smtClean="0">
                <a:cs typeface="Times New Roman"/>
              </a:rPr>
              <a:t>– </a:t>
            </a:r>
            <a:r>
              <a:rPr lang="sr-Latn-RS" dirty="0" smtClean="0"/>
              <a:t>koliko </a:t>
            </a:r>
            <a:r>
              <a:rPr lang="sr-Latn-RS" dirty="0" smtClean="0"/>
              <a:t>puta u toku određenog vremenskog preioda je osoba sa IO izdvojila vreme za </a:t>
            </a:r>
            <a:r>
              <a:rPr lang="sr-Latn-RS" dirty="0" smtClean="0"/>
              <a:t>realizaciju </a:t>
            </a:r>
            <a:r>
              <a:rPr lang="sr-Latn-RS" dirty="0" smtClean="0"/>
              <a:t>aktivnosti </a:t>
            </a:r>
            <a:r>
              <a:rPr lang="sr-Latn-RS" dirty="0" smtClean="0"/>
              <a:t>koje su značajne za ostvarivanje cilja. </a:t>
            </a:r>
            <a:endParaRPr lang="sr-Latn-RS" dirty="0" smtClean="0"/>
          </a:p>
          <a:p>
            <a:pPr>
              <a:buNone/>
            </a:pPr>
            <a:endParaRPr lang="sr-Latn-RS" dirty="0" smtClean="0"/>
          </a:p>
          <a:p>
            <a:pPr>
              <a:buNone/>
            </a:pPr>
            <a:r>
              <a:rPr lang="sr-Latn-RS" b="1" dirty="0" smtClean="0">
                <a:cs typeface="Times New Roman"/>
              </a:rPr>
              <a:t>K</a:t>
            </a:r>
            <a:r>
              <a:rPr lang="sr-Latn-RS" dirty="0" smtClean="0">
                <a:cs typeface="Times New Roman"/>
              </a:rPr>
              <a:t>oliko </a:t>
            </a:r>
            <a:r>
              <a:rPr lang="sr-Latn-RS" dirty="0" smtClean="0">
                <a:cs typeface="Times New Roman"/>
              </a:rPr>
              <a:t>je trajalo angažovanje na realizaciji cilja na dnevnom, sedmičnom ili mesečnom nivou. </a:t>
            </a:r>
            <a:endParaRPr lang="sr-Latn-RS" dirty="0" smtClean="0">
              <a:cs typeface="Times New Roman"/>
            </a:endParaRPr>
          </a:p>
          <a:p>
            <a:pPr>
              <a:buNone/>
            </a:pPr>
            <a:endParaRPr lang="sr-Latn-RS" dirty="0" smtClean="0"/>
          </a:p>
          <a:p>
            <a:pPr>
              <a:buNone/>
            </a:pPr>
            <a:r>
              <a:rPr lang="sr-Latn-RS" dirty="0" smtClean="0"/>
              <a:t>(</a:t>
            </a:r>
            <a:r>
              <a:rPr lang="sr-Latn-RS" dirty="0" smtClean="0"/>
              <a:t>npr. osoba sa IO </a:t>
            </a:r>
            <a:r>
              <a:rPr lang="sr-Latn-RS" dirty="0" smtClean="0"/>
              <a:t>se u prvoj nedelji </a:t>
            </a:r>
            <a:r>
              <a:rPr lang="sr-Latn-RS" dirty="0" smtClean="0"/>
              <a:t>angažovala na zadacima kojima se obezbeđuje realizacija cilja:  ponedeljkom – 45 min., sredom 1 sat i petkom 45 min.) </a:t>
            </a:r>
          </a:p>
          <a:p>
            <a:pPr>
              <a:buFontTx/>
              <a:buChar char="-"/>
            </a:pPr>
            <a:endParaRPr lang="sr-Latn-R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Samopraćenje omogućava procenu: </a:t>
            </a:r>
            <a:endParaRPr lang="en-US" dirty="0"/>
          </a:p>
        </p:txBody>
      </p:sp>
      <p:sp>
        <p:nvSpPr>
          <p:cNvPr id="3" name="Content Placeholder 2"/>
          <p:cNvSpPr>
            <a:spLocks noGrp="1"/>
          </p:cNvSpPr>
          <p:nvPr>
            <p:ph idx="1"/>
          </p:nvPr>
        </p:nvSpPr>
        <p:spPr/>
        <p:txBody>
          <a:bodyPr/>
          <a:lstStyle/>
          <a:p>
            <a:pPr>
              <a:buNone/>
            </a:pPr>
            <a:r>
              <a:rPr lang="sr-Latn-RS" b="1" dirty="0" smtClean="0"/>
              <a:t>Efikasnosti</a:t>
            </a:r>
            <a:r>
              <a:rPr lang="sr-Latn-RS" dirty="0" smtClean="0">
                <a:cs typeface="Times New Roman"/>
              </a:rPr>
              <a:t> </a:t>
            </a:r>
            <a:r>
              <a:rPr lang="sr-Latn-RS" dirty="0" smtClean="0">
                <a:cs typeface="Times New Roman"/>
              </a:rPr>
              <a:t>– da li su određene etape realizovane u planiranim vremenskim okvirima.</a:t>
            </a:r>
          </a:p>
          <a:p>
            <a:pPr>
              <a:buNone/>
            </a:pPr>
            <a:endParaRPr lang="sr-Latn-RS" dirty="0" smtClean="0">
              <a:cs typeface="Times New Roman"/>
            </a:endParaRPr>
          </a:p>
          <a:p>
            <a:pPr>
              <a:buNone/>
            </a:pPr>
            <a:r>
              <a:rPr lang="sr-Latn-RS" b="1" dirty="0" smtClean="0">
                <a:cs typeface="Times New Roman"/>
              </a:rPr>
              <a:t>Rizika</a:t>
            </a:r>
            <a:r>
              <a:rPr lang="sr-Latn-RS" dirty="0" smtClean="0">
                <a:cs typeface="Times New Roman"/>
              </a:rPr>
              <a:t> tj. </a:t>
            </a:r>
            <a:r>
              <a:rPr lang="sr-Latn-RS" dirty="0" smtClean="0">
                <a:cs typeface="Times New Roman"/>
              </a:rPr>
              <a:t>evidentiranje svih teškoća u realizaciji strategija: pitanja, dilema, barijera, ograničenja i sl.</a:t>
            </a:r>
            <a:endParaRPr lang="sr-Latn-R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U skladu sa informacijama dobijenim na osnovu praćenja ukoliko je potrebno vrše se izmene vezane za:</a:t>
            </a:r>
          </a:p>
        </p:txBody>
      </p:sp>
      <p:sp>
        <p:nvSpPr>
          <p:cNvPr id="3" name="Content Placeholder 2"/>
          <p:cNvSpPr>
            <a:spLocks noGrp="1"/>
          </p:cNvSpPr>
          <p:nvPr>
            <p:ph idx="1"/>
          </p:nvPr>
        </p:nvSpPr>
        <p:spPr>
          <a:xfrm>
            <a:off x="680321" y="2336872"/>
            <a:ext cx="9613861" cy="4521127"/>
          </a:xfrm>
        </p:spPr>
        <p:txBody>
          <a:bodyPr/>
          <a:lstStyle/>
          <a:p>
            <a:pPr>
              <a:buNone/>
            </a:pPr>
            <a:endParaRPr lang="sr-Latn-RS" dirty="0" smtClean="0"/>
          </a:p>
          <a:p>
            <a:r>
              <a:rPr lang="sr-Latn-RS" dirty="0" smtClean="0"/>
              <a:t>izbor strategija,</a:t>
            </a:r>
          </a:p>
          <a:p>
            <a:r>
              <a:rPr lang="sr-Latn-RS" dirty="0" smtClean="0"/>
              <a:t>primenjena sredstva, </a:t>
            </a:r>
          </a:p>
          <a:p>
            <a:r>
              <a:rPr lang="sr-Latn-RS" dirty="0" smtClean="0"/>
              <a:t>planirane vremenske rokove i</a:t>
            </a:r>
          </a:p>
          <a:p>
            <a:r>
              <a:rPr lang="sr-Latn-RS" dirty="0" smtClean="0"/>
              <a:t>podelu na etape realizacije cilja.</a:t>
            </a:r>
          </a:p>
          <a:p>
            <a:endParaRPr lang="sr-Latn-RS" dirty="0" smtClean="0"/>
          </a:p>
          <a:p>
            <a:pPr>
              <a:buNone/>
            </a:pPr>
            <a:r>
              <a:rPr lang="en-US" dirty="0" err="1" smtClean="0"/>
              <a:t>Eliminišu</a:t>
            </a:r>
            <a:r>
              <a:rPr lang="en-US" dirty="0" smtClean="0"/>
              <a:t> se </a:t>
            </a:r>
            <a:r>
              <a:rPr lang="en-US" dirty="0" err="1" smtClean="0"/>
              <a:t>nepotrebni</a:t>
            </a:r>
            <a:r>
              <a:rPr lang="en-US" dirty="0" smtClean="0"/>
              <a:t> </a:t>
            </a:r>
            <a:r>
              <a:rPr lang="en-US" dirty="0" err="1" smtClean="0"/>
              <a:t>koraci</a:t>
            </a:r>
            <a:r>
              <a:rPr lang="en-US" dirty="0" smtClean="0"/>
              <a:t>, </a:t>
            </a:r>
            <a:r>
              <a:rPr lang="en-US" dirty="0" err="1" smtClean="0"/>
              <a:t>postupci</a:t>
            </a:r>
            <a:r>
              <a:rPr lang="en-US" dirty="0" smtClean="0"/>
              <a:t> </a:t>
            </a:r>
            <a:r>
              <a:rPr lang="sr-Latn-RS" dirty="0" smtClean="0"/>
              <a:t>za koje je utvrđeno da su </a:t>
            </a:r>
            <a:r>
              <a:rPr lang="en-US" dirty="0" err="1" smtClean="0"/>
              <a:t>nedelotvorni</a:t>
            </a:r>
            <a:r>
              <a:rPr lang="en-US" dirty="0" smtClean="0"/>
              <a:t>, a </a:t>
            </a:r>
            <a:r>
              <a:rPr lang="sr-Latn-RS" dirty="0" smtClean="0"/>
              <a:t>primenjuju</a:t>
            </a:r>
            <a:r>
              <a:rPr lang="en-US" dirty="0" smtClean="0"/>
              <a:t> </a:t>
            </a:r>
            <a:r>
              <a:rPr lang="en-US" dirty="0" smtClean="0"/>
              <a:t>se nova </a:t>
            </a:r>
            <a:r>
              <a:rPr lang="en-US" dirty="0" err="1" smtClean="0"/>
              <a:t>rešenja</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(Samo)praćenje i motivacija</a:t>
            </a:r>
            <a:endParaRPr lang="en-US" dirty="0"/>
          </a:p>
        </p:txBody>
      </p:sp>
      <p:sp>
        <p:nvSpPr>
          <p:cNvPr id="3" name="Content Placeholder 2"/>
          <p:cNvSpPr>
            <a:spLocks noGrp="1"/>
          </p:cNvSpPr>
          <p:nvPr>
            <p:ph idx="1"/>
          </p:nvPr>
        </p:nvSpPr>
        <p:spPr>
          <a:xfrm>
            <a:off x="680321" y="2336872"/>
            <a:ext cx="9613861" cy="4521127"/>
          </a:xfrm>
        </p:spPr>
        <p:txBody>
          <a:bodyPr/>
          <a:lstStyle/>
          <a:p>
            <a:r>
              <a:rPr lang="sr-Latn-RS" dirty="0" smtClean="0"/>
              <a:t>Praćenje je značajno i za održavanje motivacije osobe sa IO da istraje u realizaciji cilja. </a:t>
            </a:r>
          </a:p>
          <a:p>
            <a:endParaRPr lang="sr-Latn-RS" dirty="0" smtClean="0"/>
          </a:p>
          <a:p>
            <a:r>
              <a:rPr lang="sr-Latn-RS" dirty="0" smtClean="0"/>
              <a:t>Pored pozitivnih očekivanja vezanih za odabrani cilj, kod osobe sa IO samostalnost u realizaciji planiranih postupaka dovodi do unapređivanja kapaciteta samoodređenja, samoregulacije i samoefikasnosti. </a:t>
            </a:r>
          </a:p>
          <a:p>
            <a:endParaRPr lang="sr-Latn-RS" dirty="0" smtClean="0"/>
          </a:p>
          <a:p>
            <a:r>
              <a:rPr lang="sr-Latn-RS" dirty="0" smtClean="0"/>
              <a:t>Samopraćenje i uvid u ostvareni napredak doprinosi održavanju motivacije i istajnosti u realizaciji planiranih aktivnosti.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Tehnike</a:t>
            </a:r>
            <a:r>
              <a:rPr lang="en-US" dirty="0" smtClean="0"/>
              <a:t> </a:t>
            </a:r>
            <a:r>
              <a:rPr lang="en-US" dirty="0" err="1" smtClean="0"/>
              <a:t>praćenja</a:t>
            </a:r>
            <a:endParaRPr lang="en-US" dirty="0"/>
          </a:p>
        </p:txBody>
      </p:sp>
      <p:sp>
        <p:nvSpPr>
          <p:cNvPr id="3" name="Content Placeholder 2"/>
          <p:cNvSpPr>
            <a:spLocks noGrp="1"/>
          </p:cNvSpPr>
          <p:nvPr>
            <p:ph idx="1"/>
          </p:nvPr>
        </p:nvSpPr>
        <p:spPr>
          <a:xfrm>
            <a:off x="680321" y="2336872"/>
            <a:ext cx="9613861" cy="4521127"/>
          </a:xfrm>
        </p:spPr>
        <p:txBody>
          <a:bodyPr/>
          <a:lstStyle/>
          <a:p>
            <a:r>
              <a:rPr lang="en-US" dirty="0" err="1" smtClean="0"/>
              <a:t>Tehnike</a:t>
            </a:r>
            <a:r>
              <a:rPr lang="en-US" dirty="0" smtClean="0"/>
              <a:t> </a:t>
            </a:r>
            <a:r>
              <a:rPr lang="en-US" dirty="0" err="1" smtClean="0"/>
              <a:t>praćenja</a:t>
            </a:r>
            <a:r>
              <a:rPr lang="en-US" dirty="0" smtClean="0"/>
              <a:t> </a:t>
            </a:r>
            <a:r>
              <a:rPr lang="en-US" dirty="0" err="1" smtClean="0"/>
              <a:t>koje</a:t>
            </a:r>
            <a:r>
              <a:rPr lang="en-US" dirty="0" smtClean="0"/>
              <a:t> se </a:t>
            </a:r>
            <a:r>
              <a:rPr lang="en-US" dirty="0" err="1" smtClean="0"/>
              <a:t>primenjuju</a:t>
            </a:r>
            <a:r>
              <a:rPr lang="en-US" dirty="0" smtClean="0"/>
              <a:t> </a:t>
            </a:r>
            <a:r>
              <a:rPr lang="en-US" dirty="0" err="1" smtClean="0"/>
              <a:t>kod</a:t>
            </a:r>
            <a:r>
              <a:rPr lang="en-US" dirty="0" smtClean="0"/>
              <a:t> </a:t>
            </a:r>
            <a:r>
              <a:rPr lang="en-US" dirty="0" err="1" smtClean="0"/>
              <a:t>osoba</a:t>
            </a:r>
            <a:r>
              <a:rPr lang="en-US" dirty="0" smtClean="0"/>
              <a:t> </a:t>
            </a:r>
            <a:r>
              <a:rPr lang="en-US" dirty="0" err="1" smtClean="0"/>
              <a:t>sa</a:t>
            </a:r>
            <a:r>
              <a:rPr lang="en-US" dirty="0" smtClean="0"/>
              <a:t> IO </a:t>
            </a:r>
            <a:r>
              <a:rPr lang="en-US" dirty="0" err="1" smtClean="0"/>
              <a:t>moraju</a:t>
            </a:r>
            <a:r>
              <a:rPr lang="en-US" dirty="0" smtClean="0"/>
              <a:t> </a:t>
            </a:r>
            <a:r>
              <a:rPr lang="en-US" dirty="0" err="1" smtClean="0"/>
              <a:t>da</a:t>
            </a:r>
            <a:r>
              <a:rPr lang="en-US" dirty="0" smtClean="0"/>
              <a:t> </a:t>
            </a:r>
            <a:r>
              <a:rPr lang="en-US" dirty="0" err="1" smtClean="0"/>
              <a:t>budu</a:t>
            </a:r>
            <a:r>
              <a:rPr lang="en-US" dirty="0" smtClean="0"/>
              <a:t> </a:t>
            </a:r>
            <a:r>
              <a:rPr lang="en-US" dirty="0" err="1" smtClean="0"/>
              <a:t>usklađene</a:t>
            </a:r>
            <a:r>
              <a:rPr lang="en-US" dirty="0" smtClean="0"/>
              <a:t> </a:t>
            </a:r>
            <a:r>
              <a:rPr lang="en-US" dirty="0" err="1" smtClean="0"/>
              <a:t>sa</a:t>
            </a:r>
            <a:r>
              <a:rPr lang="en-US" dirty="0" smtClean="0"/>
              <a:t> </a:t>
            </a:r>
            <a:r>
              <a:rPr lang="en-US" dirty="0" err="1" smtClean="0"/>
              <a:t>njihovim</a:t>
            </a:r>
            <a:r>
              <a:rPr lang="en-US" dirty="0" smtClean="0"/>
              <a:t> </a:t>
            </a:r>
            <a:r>
              <a:rPr lang="en-US" dirty="0" err="1" smtClean="0"/>
              <a:t>kognitivnim</a:t>
            </a:r>
            <a:r>
              <a:rPr lang="en-US" dirty="0" smtClean="0"/>
              <a:t> </a:t>
            </a:r>
            <a:r>
              <a:rPr lang="en-US" dirty="0" err="1" smtClean="0"/>
              <a:t>sposobnostima</a:t>
            </a:r>
            <a:r>
              <a:rPr lang="en-US" dirty="0" smtClean="0"/>
              <a:t>. </a:t>
            </a:r>
            <a:endParaRPr lang="sr-Latn-RS" dirty="0" smtClean="0"/>
          </a:p>
          <a:p>
            <a:endParaRPr lang="sr-Latn-RS" dirty="0" smtClean="0"/>
          </a:p>
          <a:p>
            <a:r>
              <a:rPr lang="en-US" dirty="0" err="1" smtClean="0"/>
              <a:t>Upotreba</a:t>
            </a:r>
            <a:r>
              <a:rPr lang="en-US" dirty="0" smtClean="0"/>
              <a:t> </a:t>
            </a:r>
            <a:r>
              <a:rPr lang="en-US" dirty="0" err="1" smtClean="0"/>
              <a:t>sredstava</a:t>
            </a:r>
            <a:r>
              <a:rPr lang="en-US" dirty="0" smtClean="0"/>
              <a:t> </a:t>
            </a:r>
            <a:r>
              <a:rPr lang="en-US" dirty="0" err="1" smtClean="0"/>
              <a:t>kojima</a:t>
            </a:r>
            <a:r>
              <a:rPr lang="en-US" dirty="0" smtClean="0"/>
              <a:t> </a:t>
            </a:r>
            <a:r>
              <a:rPr lang="en-US" dirty="0" err="1" smtClean="0"/>
              <a:t>će</a:t>
            </a:r>
            <a:r>
              <a:rPr lang="en-US" dirty="0" smtClean="0"/>
              <a:t> se </a:t>
            </a:r>
            <a:r>
              <a:rPr lang="en-US" dirty="0" err="1" smtClean="0"/>
              <a:t>slikovito</a:t>
            </a:r>
            <a:r>
              <a:rPr lang="en-US" dirty="0" smtClean="0"/>
              <a:t> </a:t>
            </a:r>
            <a:r>
              <a:rPr lang="en-US" dirty="0" err="1" smtClean="0"/>
              <a:t>i</a:t>
            </a:r>
            <a:r>
              <a:rPr lang="en-US" dirty="0" smtClean="0"/>
              <a:t> </a:t>
            </a:r>
            <a:r>
              <a:rPr lang="en-US" dirty="0" err="1" smtClean="0"/>
              <a:t>konkretno</a:t>
            </a:r>
            <a:r>
              <a:rPr lang="en-US" dirty="0" smtClean="0"/>
              <a:t> </a:t>
            </a:r>
            <a:r>
              <a:rPr lang="en-US" dirty="0" err="1" smtClean="0"/>
              <a:t>prikazati</a:t>
            </a:r>
            <a:r>
              <a:rPr lang="en-US" dirty="0" smtClean="0"/>
              <a:t> </a:t>
            </a:r>
            <a:r>
              <a:rPr lang="en-US" dirty="0" err="1" smtClean="0"/>
              <a:t>napredak</a:t>
            </a:r>
            <a:r>
              <a:rPr lang="en-US" dirty="0" smtClean="0"/>
              <a:t> </a:t>
            </a:r>
            <a:r>
              <a:rPr lang="en-US" dirty="0" err="1" smtClean="0"/>
              <a:t>omogućava</a:t>
            </a:r>
            <a:r>
              <a:rPr lang="en-US" dirty="0" smtClean="0"/>
              <a:t> </a:t>
            </a:r>
            <a:r>
              <a:rPr lang="en-US" dirty="0" err="1" smtClean="0"/>
              <a:t>ovim</a:t>
            </a:r>
            <a:r>
              <a:rPr lang="en-US" dirty="0" smtClean="0"/>
              <a:t> </a:t>
            </a:r>
            <a:r>
              <a:rPr lang="en-US" dirty="0" err="1" smtClean="0"/>
              <a:t>osobama</a:t>
            </a:r>
            <a:r>
              <a:rPr lang="en-US" dirty="0" smtClean="0"/>
              <a:t> </a:t>
            </a:r>
            <a:r>
              <a:rPr lang="en-US" dirty="0" err="1" smtClean="0"/>
              <a:t>da</a:t>
            </a:r>
            <a:r>
              <a:rPr lang="en-US" dirty="0" smtClean="0"/>
              <a:t> </a:t>
            </a:r>
            <a:r>
              <a:rPr lang="en-US" dirty="0" err="1" smtClean="0"/>
              <a:t>lakše</a:t>
            </a:r>
            <a:r>
              <a:rPr lang="en-US" dirty="0" smtClean="0"/>
              <a:t> </a:t>
            </a:r>
            <a:r>
              <a:rPr lang="en-US" dirty="0" err="1" smtClean="0"/>
              <a:t>samostalno</a:t>
            </a:r>
            <a:r>
              <a:rPr lang="en-US" dirty="0" smtClean="0"/>
              <a:t> </a:t>
            </a:r>
            <a:r>
              <a:rPr lang="en-US" dirty="0" err="1" smtClean="0"/>
              <a:t>vrše</a:t>
            </a:r>
            <a:r>
              <a:rPr lang="en-US" dirty="0" smtClean="0"/>
              <a:t> </a:t>
            </a:r>
            <a:r>
              <a:rPr lang="en-US" dirty="0" err="1" smtClean="0"/>
              <a:t>praćenje</a:t>
            </a:r>
            <a:r>
              <a:rPr lang="en-US" dirty="0" smtClean="0"/>
              <a:t> </a:t>
            </a:r>
            <a:r>
              <a:rPr lang="en-US" dirty="0" err="1" smtClean="0"/>
              <a:t>i</a:t>
            </a:r>
            <a:r>
              <a:rPr lang="en-US" dirty="0" smtClean="0"/>
              <a:t> </a:t>
            </a:r>
            <a:r>
              <a:rPr lang="en-US" dirty="0" err="1" smtClean="0"/>
              <a:t>evaluaciju</a:t>
            </a:r>
            <a:r>
              <a:rPr lang="en-US" dirty="0" smtClean="0"/>
              <a:t> </a:t>
            </a:r>
            <a:r>
              <a:rPr lang="en-US" dirty="0" err="1" smtClean="0"/>
              <a:t>svog</a:t>
            </a:r>
            <a:r>
              <a:rPr lang="en-US" dirty="0" smtClean="0"/>
              <a:t> </a:t>
            </a:r>
            <a:r>
              <a:rPr lang="en-US" dirty="0" err="1" smtClean="0"/>
              <a:t>rada</a:t>
            </a:r>
            <a:r>
              <a:rPr lang="en-US" dirty="0" smtClean="0"/>
              <a:t>, </a:t>
            </a:r>
            <a:r>
              <a:rPr lang="en-US" dirty="0" err="1" smtClean="0"/>
              <a:t>kao</a:t>
            </a:r>
            <a:r>
              <a:rPr lang="en-US" dirty="0" smtClean="0"/>
              <a:t> </a:t>
            </a:r>
            <a:r>
              <a:rPr lang="en-US" dirty="0" err="1" smtClean="0"/>
              <a:t>i</a:t>
            </a:r>
            <a:r>
              <a:rPr lang="en-US" dirty="0" smtClean="0"/>
              <a:t> </a:t>
            </a:r>
            <a:r>
              <a:rPr lang="en-US" dirty="0" err="1" smtClean="0"/>
              <a:t>da</a:t>
            </a:r>
            <a:r>
              <a:rPr lang="en-US" dirty="0" smtClean="0"/>
              <a:t> </a:t>
            </a:r>
            <a:r>
              <a:rPr lang="en-US" dirty="0" err="1" smtClean="0"/>
              <a:t>brzo</a:t>
            </a:r>
            <a:r>
              <a:rPr lang="en-US" dirty="0" smtClean="0"/>
              <a:t> </a:t>
            </a:r>
            <a:r>
              <a:rPr lang="en-US" dirty="0" err="1" smtClean="0"/>
              <a:t>i</a:t>
            </a:r>
            <a:r>
              <a:rPr lang="en-US" dirty="0" smtClean="0"/>
              <a:t> </a:t>
            </a:r>
            <a:r>
              <a:rPr lang="en-US" dirty="0" err="1" smtClean="0"/>
              <a:t>jednostavno</a:t>
            </a:r>
            <a:r>
              <a:rPr lang="en-US" dirty="0" smtClean="0"/>
              <a:t> </a:t>
            </a:r>
            <a:r>
              <a:rPr lang="en-US" dirty="0" err="1" smtClean="0"/>
              <a:t>dobijaju</a:t>
            </a:r>
            <a:r>
              <a:rPr lang="en-US" dirty="0" smtClean="0"/>
              <a:t> </a:t>
            </a:r>
            <a:r>
              <a:rPr lang="en-US" dirty="0" err="1" smtClean="0"/>
              <a:t>povratne</a:t>
            </a:r>
            <a:r>
              <a:rPr lang="en-US" dirty="0" smtClean="0"/>
              <a:t> </a:t>
            </a:r>
            <a:r>
              <a:rPr lang="en-US" dirty="0" err="1" smtClean="0"/>
              <a:t>jasne</a:t>
            </a:r>
            <a:r>
              <a:rPr lang="en-US" dirty="0" smtClean="0"/>
              <a:t> </a:t>
            </a:r>
            <a:r>
              <a:rPr lang="en-US" dirty="0" err="1" smtClean="0"/>
              <a:t>informacije</a:t>
            </a:r>
            <a:r>
              <a:rPr lang="en-US" dirty="0" smtClean="0"/>
              <a:t>. </a:t>
            </a:r>
            <a:endParaRPr lang="sr-Latn-RS" dirty="0" smtClean="0"/>
          </a:p>
          <a:p>
            <a:endParaRPr lang="sr-Latn-R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Tehnike</a:t>
            </a:r>
            <a:r>
              <a:rPr lang="en-US" dirty="0" smtClean="0"/>
              <a:t> </a:t>
            </a:r>
            <a:r>
              <a:rPr lang="en-US" dirty="0" err="1" smtClean="0"/>
              <a:t>praćenja</a:t>
            </a:r>
            <a:endParaRPr lang="en-US" dirty="0"/>
          </a:p>
        </p:txBody>
      </p:sp>
      <p:sp>
        <p:nvSpPr>
          <p:cNvPr id="3" name="Content Placeholder 2"/>
          <p:cNvSpPr>
            <a:spLocks noGrp="1"/>
          </p:cNvSpPr>
          <p:nvPr>
            <p:ph idx="1"/>
          </p:nvPr>
        </p:nvSpPr>
        <p:spPr>
          <a:xfrm>
            <a:off x="680321" y="2336872"/>
            <a:ext cx="9613861" cy="4521127"/>
          </a:xfrm>
        </p:spPr>
        <p:txBody>
          <a:bodyPr>
            <a:normAutofit/>
          </a:bodyPr>
          <a:lstStyle/>
          <a:p>
            <a:r>
              <a:rPr lang="sr-Latn-RS" dirty="0" smtClean="0"/>
              <a:t>Jasan cilj – osoba sa IO mora biti detaljno upoznata sa ciljem svake etape. Identifikovanje ciljnog ponašanja joj omogućava da lakše prepozna greške i da ih samostalno koriguje.</a:t>
            </a:r>
          </a:p>
          <a:p>
            <a:endParaRPr lang="sr-Latn-RS" dirty="0" smtClean="0"/>
          </a:p>
          <a:p>
            <a:r>
              <a:rPr lang="sr-Latn-RS" dirty="0" smtClean="0"/>
              <a:t>Način na koji osoba sa IO procenjuje sopstveni napredak može da odstupa od objektivne procene njenog angažovanja i uspeha. </a:t>
            </a:r>
          </a:p>
          <a:p>
            <a:endParaRPr lang="sr-Latn-RS" dirty="0" smtClean="0"/>
          </a:p>
          <a:p>
            <a:r>
              <a:rPr lang="sr-Latn-RS" dirty="0" smtClean="0"/>
              <a:t> Rizik od grešaka ili subjektivnosti pri samoproceni kod osoba sa IO može se umanjiti osmišljavanjem treninga primene tehnika samopraćenja koji će se realizovati pre realizacije planiranih aktivnosti usmerenih na ostvarivanje cilja.</a:t>
            </a:r>
            <a:endParaRPr lang="en-US" dirty="0"/>
          </a:p>
        </p:txBody>
      </p:sp>
    </p:spTree>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TM04033917[[fn=Berlin]]_novariants" id="{309C13C0-3BE0-4E8F-8916-1D5516B3B5DD}" vid="{18E1BE87-7240-45DF-8788-3CAEB7F17A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TM00001032</Template>
  <TotalTime>1522</TotalTime>
  <Words>1908</Words>
  <Application>Microsoft Office PowerPoint</Application>
  <PresentationFormat>Custom</PresentationFormat>
  <Paragraphs>168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TM04033917[[fn=Berlin]]_novariants</vt:lpstr>
      <vt:lpstr>Metodski pristupi u razvoju samoregulacije  kod osoba sa intelektualnom ometenošću</vt:lpstr>
      <vt:lpstr>Tehnike praćenja i evaluacije u procesu samoregulacije kod osoba sa IO </vt:lpstr>
      <vt:lpstr>Slide 3</vt:lpstr>
      <vt:lpstr>Praćenjem se evidentira:</vt:lpstr>
      <vt:lpstr>Samopraćenje omogućava procenu: </vt:lpstr>
      <vt:lpstr>U skladu sa informacijama dobijenim na osnovu praćenja ukoliko je potrebno vrše se izmene vezane za:</vt:lpstr>
      <vt:lpstr>(Samo)praćenje i motivacija</vt:lpstr>
      <vt:lpstr>Tehnike praćenja</vt:lpstr>
      <vt:lpstr>Tehnike praćenja</vt:lpstr>
      <vt:lpstr>Tehnike praćenja</vt:lpstr>
      <vt:lpstr>Tehnike praćenja</vt:lpstr>
      <vt:lpstr>Tehnike praćenja</vt:lpstr>
      <vt:lpstr>(Samo)praćenje i samonagrađivanje</vt:lpstr>
      <vt:lpstr>(Samo)praćenje i samonagrađivanje</vt:lpstr>
      <vt:lpstr>(Samo)praćenje i samonagrađivanje</vt:lpstr>
      <vt:lpstr>Slide 16</vt:lpstr>
      <vt:lpstr>Evaluacija procenjivanje i/ili samoprocenjivanje</vt:lpstr>
      <vt:lpstr>Dokumentovanje, registrovanje, beleženje...</vt:lpstr>
      <vt:lpstr>Slide 19</vt:lpstr>
      <vt:lpstr>Unapređivanje kapaciteta smoregulacije</vt:lpstr>
      <vt:lpstr>Sukcesivno, a ne simultano ostvarivanje ciljeva</vt:lpstr>
      <vt:lpstr>Sukcesivno, a ne simultano ostvarivanje ciljeva</vt:lpstr>
      <vt:lpstr>Cilj, postignuće, porcena GAS </vt:lpstr>
      <vt:lpstr>Vrednovanje nivoa postignuća (kvantifikacija)</vt:lpstr>
      <vt:lpstr>Slide 25</vt:lpstr>
      <vt:lpstr>Ciljevi u oblasti socijalnih interakcija (GAS)</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dc:creator>
  <cp:lastModifiedBy>unknown</cp:lastModifiedBy>
  <cp:revision>139</cp:revision>
  <dcterms:created xsi:type="dcterms:W3CDTF">2015-09-21T23:12:49Z</dcterms:created>
  <dcterms:modified xsi:type="dcterms:W3CDTF">2018-03-22T15:18:50Z</dcterms:modified>
</cp:coreProperties>
</file>